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303" r:id="rId3"/>
    <p:sldId id="269" r:id="rId4"/>
    <p:sldId id="271" r:id="rId5"/>
    <p:sldId id="304" r:id="rId6"/>
    <p:sldId id="274" r:id="rId7"/>
    <p:sldId id="285" r:id="rId8"/>
    <p:sldId id="290" r:id="rId9"/>
    <p:sldId id="309" r:id="rId10"/>
    <p:sldId id="310" r:id="rId11"/>
    <p:sldId id="307" r:id="rId12"/>
    <p:sldId id="311" r:id="rId13"/>
    <p:sldId id="320" r:id="rId14"/>
    <p:sldId id="261" r:id="rId15"/>
    <p:sldId id="312" r:id="rId16"/>
    <p:sldId id="262" r:id="rId17"/>
    <p:sldId id="315" r:id="rId18"/>
    <p:sldId id="316" r:id="rId19"/>
    <p:sldId id="318" r:id="rId20"/>
    <p:sldId id="319" r:id="rId21"/>
    <p:sldId id="317" r:id="rId22"/>
    <p:sldId id="264" r:id="rId23"/>
    <p:sldId id="265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7B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9" autoAdjust="0"/>
  </p:normalViewPr>
  <p:slideViewPr>
    <p:cSldViewPr>
      <p:cViewPr>
        <p:scale>
          <a:sx n="86" d="100"/>
          <a:sy n="86" d="100"/>
        </p:scale>
        <p:origin x="-1354" y="-21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067F9-9D0D-4125-806F-F7464695E5A4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0900758A-CFC8-4DAC-A729-F2AD18107542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Ateliers participatif / entretiens collectifs</a:t>
          </a:r>
          <a:endParaRPr lang="fr-FR" sz="20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ECDC5A65-6430-4FB6-A6C4-218F188C575E}" type="parTrans" cxnId="{9F21F6E2-E51D-4E19-B696-B2E0437BA2ED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C7F88492-A272-4181-B51E-0811AC2BBB94}" type="sibTrans" cxnId="{9F21F6E2-E51D-4E19-B696-B2E0437BA2ED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3F8526CF-8FA1-4D16-ACF3-F009F1BD2BE8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Des entretiens individuels</a:t>
          </a:r>
          <a:endParaRPr lang="fr-FR" sz="20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813DB280-04ED-41FF-92B3-1689161678A3}" type="parTrans" cxnId="{015348B6-3F9C-4541-809E-82D987520E3D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8904ABC0-1DFB-46FA-97E8-7CBD797C8150}" type="sibTrans" cxnId="{015348B6-3F9C-4541-809E-82D987520E3D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BEC308E3-FB69-4CDC-9B62-DDACF82911D1}">
      <dgm:prSet phldrT="[Texte]" custT="1"/>
      <dgm:spPr/>
      <dgm:t>
        <a:bodyPr/>
        <a:lstStyle/>
        <a:p>
          <a:endParaRPr lang="fr-FR" sz="16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8388AAB-A8C0-4015-87E4-A1B9E6A626EA}" type="parTrans" cxnId="{828384F1-B481-4701-A65C-D57B9D2C5CE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E0E73BE5-D145-4E7A-99DF-B7FBC40F3B72}" type="sibTrans" cxnId="{828384F1-B481-4701-A65C-D57B9D2C5CEA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0F469FEA-6F7A-4C3C-829E-B9E6AB98725E}">
      <dgm:prSet phldrT="[Texte]" custT="1"/>
      <dgm:spPr/>
      <dgm:t>
        <a:bodyPr/>
        <a:lstStyle/>
        <a:p>
          <a:endParaRPr lang="fr-FR" sz="16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86558282-0A40-442C-B769-D6135EC3387F}" type="parTrans" cxnId="{9EE4979F-E22D-426E-86B4-477CA9C26DB4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BB8063A1-8127-405C-BA4C-3F296C06770A}" type="sibTrans" cxnId="{9EE4979F-E22D-426E-86B4-477CA9C26DB4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AF0499D6-2C84-4AC8-9444-6DC25F8D3E3C}">
      <dgm:prSet phldrT="[Texte]"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Evènement du 24 février 2023</a:t>
          </a:r>
          <a:endParaRPr lang="fr-FR" sz="20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DA188540-871B-4022-BF71-A12127D71775}" type="parTrans" cxnId="{58F24362-FF3D-4C55-B47C-619BDAD2DE1C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CA5097B3-CCD6-478E-B653-3EAF184F1DEB}" type="sibTrans" cxnId="{58F24362-FF3D-4C55-B47C-619BDAD2DE1C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B893BB35-D5BC-40E0-87A3-D132A9AF8676}">
      <dgm:prSet phldrT="[Texte]" custT="1"/>
      <dgm:spPr/>
      <dgm:t>
        <a:bodyPr/>
        <a:lstStyle/>
        <a:p>
          <a:endParaRPr lang="fr-FR" sz="16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C72B3F-2141-4523-9710-131493AF2EBA}" type="parTrans" cxnId="{C943F555-7309-4294-98D9-705B8E26C1C9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2AD679F1-1FB8-493C-92C6-4D66915397DD}" type="sibTrans" cxnId="{C943F555-7309-4294-98D9-705B8E26C1C9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B4C628FA-9014-4BA4-9EFE-445E814E22C4}" type="pres">
      <dgm:prSet presAssocID="{55C067F9-9D0D-4125-806F-F7464695E5A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03D09F4-9612-4698-8C82-5055F9502302}" type="pres">
      <dgm:prSet presAssocID="{B893BB35-D5BC-40E0-87A3-D132A9AF8676}" presName="composite" presStyleCnt="0"/>
      <dgm:spPr/>
    </dgm:pt>
    <dgm:pt modelId="{1B3092D5-1C06-465F-B5A3-691C59F29F9D}" type="pres">
      <dgm:prSet presAssocID="{B893BB35-D5BC-40E0-87A3-D132A9AF867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F3B5CAB-9D24-4A15-B7A6-CD5244190C93}" type="pres">
      <dgm:prSet presAssocID="{B893BB35-D5BC-40E0-87A3-D132A9AF867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4576AC9-956D-4110-B927-148B47012E4D}" type="pres">
      <dgm:prSet presAssocID="{2AD679F1-1FB8-493C-92C6-4D66915397DD}" presName="sp" presStyleCnt="0"/>
      <dgm:spPr/>
    </dgm:pt>
    <dgm:pt modelId="{1908A89A-5B15-4E5C-BABA-FFF6870FC620}" type="pres">
      <dgm:prSet presAssocID="{0F469FEA-6F7A-4C3C-829E-B9E6AB98725E}" presName="composite" presStyleCnt="0"/>
      <dgm:spPr/>
    </dgm:pt>
    <dgm:pt modelId="{9D4F74CE-CA59-4049-9660-4334FAB74602}" type="pres">
      <dgm:prSet presAssocID="{0F469FEA-6F7A-4C3C-829E-B9E6AB98725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24D8742-CB9F-4178-81D4-D5D43D8065BF}" type="pres">
      <dgm:prSet presAssocID="{0F469FEA-6F7A-4C3C-829E-B9E6AB98725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410132A-3267-4058-9F2D-745991F89CB1}" type="pres">
      <dgm:prSet presAssocID="{BB8063A1-8127-405C-BA4C-3F296C06770A}" presName="sp" presStyleCnt="0"/>
      <dgm:spPr/>
    </dgm:pt>
    <dgm:pt modelId="{E759F652-6FC2-44B6-9974-4A9D7FC8D434}" type="pres">
      <dgm:prSet presAssocID="{BEC308E3-FB69-4CDC-9B62-DDACF82911D1}" presName="composite" presStyleCnt="0"/>
      <dgm:spPr/>
    </dgm:pt>
    <dgm:pt modelId="{CE0B1911-2438-416D-BA1A-4CD47964ACF9}" type="pres">
      <dgm:prSet presAssocID="{BEC308E3-FB69-4CDC-9B62-DDACF82911D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5352F1E-14AB-4C5A-9CF5-7891CF9E32FD}" type="pres">
      <dgm:prSet presAssocID="{BEC308E3-FB69-4CDC-9B62-DDACF82911D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943F555-7309-4294-98D9-705B8E26C1C9}" srcId="{55C067F9-9D0D-4125-806F-F7464695E5A4}" destId="{B893BB35-D5BC-40E0-87A3-D132A9AF8676}" srcOrd="0" destOrd="0" parTransId="{D1C72B3F-2141-4523-9710-131493AF2EBA}" sibTransId="{2AD679F1-1FB8-493C-92C6-4D66915397DD}"/>
    <dgm:cxn modelId="{015348B6-3F9C-4541-809E-82D987520E3D}" srcId="{0F469FEA-6F7A-4C3C-829E-B9E6AB98725E}" destId="{3F8526CF-8FA1-4D16-ACF3-F009F1BD2BE8}" srcOrd="0" destOrd="0" parTransId="{813DB280-04ED-41FF-92B3-1689161678A3}" sibTransId="{8904ABC0-1DFB-46FA-97E8-7CBD797C8150}"/>
    <dgm:cxn modelId="{58F24362-FF3D-4C55-B47C-619BDAD2DE1C}" srcId="{BEC308E3-FB69-4CDC-9B62-DDACF82911D1}" destId="{AF0499D6-2C84-4AC8-9444-6DC25F8D3E3C}" srcOrd="0" destOrd="0" parTransId="{DA188540-871B-4022-BF71-A12127D71775}" sibTransId="{CA5097B3-CCD6-478E-B653-3EAF184F1DEB}"/>
    <dgm:cxn modelId="{828384F1-B481-4701-A65C-D57B9D2C5CEA}" srcId="{55C067F9-9D0D-4125-806F-F7464695E5A4}" destId="{BEC308E3-FB69-4CDC-9B62-DDACF82911D1}" srcOrd="2" destOrd="0" parTransId="{F8388AAB-A8C0-4015-87E4-A1B9E6A626EA}" sibTransId="{E0E73BE5-D145-4E7A-99DF-B7FBC40F3B72}"/>
    <dgm:cxn modelId="{723D04C0-F09D-4F6F-84CF-27996427F817}" type="presOf" srcId="{0F469FEA-6F7A-4C3C-829E-B9E6AB98725E}" destId="{9D4F74CE-CA59-4049-9660-4334FAB74602}" srcOrd="0" destOrd="0" presId="urn:microsoft.com/office/officeart/2005/8/layout/chevron2"/>
    <dgm:cxn modelId="{4BAC4E18-ABCB-42DC-B392-C9F5C002D0C7}" type="presOf" srcId="{55C067F9-9D0D-4125-806F-F7464695E5A4}" destId="{B4C628FA-9014-4BA4-9EFE-445E814E22C4}" srcOrd="0" destOrd="0" presId="urn:microsoft.com/office/officeart/2005/8/layout/chevron2"/>
    <dgm:cxn modelId="{31A346D0-2077-40CF-82CB-FAF2FF5577BE}" type="presOf" srcId="{BEC308E3-FB69-4CDC-9B62-DDACF82911D1}" destId="{CE0B1911-2438-416D-BA1A-4CD47964ACF9}" srcOrd="0" destOrd="0" presId="urn:microsoft.com/office/officeart/2005/8/layout/chevron2"/>
    <dgm:cxn modelId="{9F21F6E2-E51D-4E19-B696-B2E0437BA2ED}" srcId="{B893BB35-D5BC-40E0-87A3-D132A9AF8676}" destId="{0900758A-CFC8-4DAC-A729-F2AD18107542}" srcOrd="0" destOrd="0" parTransId="{ECDC5A65-6430-4FB6-A6C4-218F188C575E}" sibTransId="{C7F88492-A272-4181-B51E-0811AC2BBB94}"/>
    <dgm:cxn modelId="{170386CF-EA1D-4EFB-BA5D-3F18777E54BB}" type="presOf" srcId="{B893BB35-D5BC-40E0-87A3-D132A9AF8676}" destId="{1B3092D5-1C06-465F-B5A3-691C59F29F9D}" srcOrd="0" destOrd="0" presId="urn:microsoft.com/office/officeart/2005/8/layout/chevron2"/>
    <dgm:cxn modelId="{AA1DC255-4BCA-46C8-8C0F-E53BB1601C5F}" type="presOf" srcId="{0900758A-CFC8-4DAC-A729-F2AD18107542}" destId="{9F3B5CAB-9D24-4A15-B7A6-CD5244190C93}" srcOrd="0" destOrd="0" presId="urn:microsoft.com/office/officeart/2005/8/layout/chevron2"/>
    <dgm:cxn modelId="{9F137811-7E1C-44A6-A8F3-2994DE815F01}" type="presOf" srcId="{3F8526CF-8FA1-4D16-ACF3-F009F1BD2BE8}" destId="{824D8742-CB9F-4178-81D4-D5D43D8065BF}" srcOrd="0" destOrd="0" presId="urn:microsoft.com/office/officeart/2005/8/layout/chevron2"/>
    <dgm:cxn modelId="{AE453032-F314-42B2-B08C-9CB3BD5C0D81}" type="presOf" srcId="{AF0499D6-2C84-4AC8-9444-6DC25F8D3E3C}" destId="{05352F1E-14AB-4C5A-9CF5-7891CF9E32FD}" srcOrd="0" destOrd="0" presId="urn:microsoft.com/office/officeart/2005/8/layout/chevron2"/>
    <dgm:cxn modelId="{9EE4979F-E22D-426E-86B4-477CA9C26DB4}" srcId="{55C067F9-9D0D-4125-806F-F7464695E5A4}" destId="{0F469FEA-6F7A-4C3C-829E-B9E6AB98725E}" srcOrd="1" destOrd="0" parTransId="{86558282-0A40-442C-B769-D6135EC3387F}" sibTransId="{BB8063A1-8127-405C-BA4C-3F296C06770A}"/>
    <dgm:cxn modelId="{B9508449-71A9-4421-B87D-A038E97141C7}" type="presParOf" srcId="{B4C628FA-9014-4BA4-9EFE-445E814E22C4}" destId="{103D09F4-9612-4698-8C82-5055F9502302}" srcOrd="0" destOrd="0" presId="urn:microsoft.com/office/officeart/2005/8/layout/chevron2"/>
    <dgm:cxn modelId="{706686BE-55E5-4BAF-816E-CA8C0E242ED8}" type="presParOf" srcId="{103D09F4-9612-4698-8C82-5055F9502302}" destId="{1B3092D5-1C06-465F-B5A3-691C59F29F9D}" srcOrd="0" destOrd="0" presId="urn:microsoft.com/office/officeart/2005/8/layout/chevron2"/>
    <dgm:cxn modelId="{6F4352F9-4980-4959-A275-85957AB7ADD6}" type="presParOf" srcId="{103D09F4-9612-4698-8C82-5055F9502302}" destId="{9F3B5CAB-9D24-4A15-B7A6-CD5244190C93}" srcOrd="1" destOrd="0" presId="urn:microsoft.com/office/officeart/2005/8/layout/chevron2"/>
    <dgm:cxn modelId="{4763CDFD-34EA-42BE-8398-B89744D28E99}" type="presParOf" srcId="{B4C628FA-9014-4BA4-9EFE-445E814E22C4}" destId="{E4576AC9-956D-4110-B927-148B47012E4D}" srcOrd="1" destOrd="0" presId="urn:microsoft.com/office/officeart/2005/8/layout/chevron2"/>
    <dgm:cxn modelId="{C4A454EC-2C19-4CEC-8EA3-FEB4A84C3B1B}" type="presParOf" srcId="{B4C628FA-9014-4BA4-9EFE-445E814E22C4}" destId="{1908A89A-5B15-4E5C-BABA-FFF6870FC620}" srcOrd="2" destOrd="0" presId="urn:microsoft.com/office/officeart/2005/8/layout/chevron2"/>
    <dgm:cxn modelId="{1C18AA7D-F480-4827-9810-4AF2EC9C54EA}" type="presParOf" srcId="{1908A89A-5B15-4E5C-BABA-FFF6870FC620}" destId="{9D4F74CE-CA59-4049-9660-4334FAB74602}" srcOrd="0" destOrd="0" presId="urn:microsoft.com/office/officeart/2005/8/layout/chevron2"/>
    <dgm:cxn modelId="{BCA54D90-7EB6-448B-9BBE-B3A9B2843673}" type="presParOf" srcId="{1908A89A-5B15-4E5C-BABA-FFF6870FC620}" destId="{824D8742-CB9F-4178-81D4-D5D43D8065BF}" srcOrd="1" destOrd="0" presId="urn:microsoft.com/office/officeart/2005/8/layout/chevron2"/>
    <dgm:cxn modelId="{677AF2B9-3FFD-4E1D-B7FE-D6D782BB0835}" type="presParOf" srcId="{B4C628FA-9014-4BA4-9EFE-445E814E22C4}" destId="{E410132A-3267-4058-9F2D-745991F89CB1}" srcOrd="3" destOrd="0" presId="urn:microsoft.com/office/officeart/2005/8/layout/chevron2"/>
    <dgm:cxn modelId="{49B6DB49-C43E-4A46-A724-5129AE113C5A}" type="presParOf" srcId="{B4C628FA-9014-4BA4-9EFE-445E814E22C4}" destId="{E759F652-6FC2-44B6-9974-4A9D7FC8D434}" srcOrd="4" destOrd="0" presId="urn:microsoft.com/office/officeart/2005/8/layout/chevron2"/>
    <dgm:cxn modelId="{5F9C2C42-9290-4E8A-9C78-6C060135199A}" type="presParOf" srcId="{E759F652-6FC2-44B6-9974-4A9D7FC8D434}" destId="{CE0B1911-2438-416D-BA1A-4CD47964ACF9}" srcOrd="0" destOrd="0" presId="urn:microsoft.com/office/officeart/2005/8/layout/chevron2"/>
    <dgm:cxn modelId="{E8505169-2D0B-4F1C-9B4F-E313333FF40A}" type="presParOf" srcId="{E759F652-6FC2-44B6-9974-4A9D7FC8D434}" destId="{05352F1E-14AB-4C5A-9CF5-7891CF9E32F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092D5-1C06-465F-B5A3-691C59F29F9D}">
      <dsp:nvSpPr>
        <dsp:cNvPr id="0" name=""/>
        <dsp:cNvSpPr/>
      </dsp:nvSpPr>
      <dsp:spPr>
        <a:xfrm rot="5400000">
          <a:off x="-117158" y="119021"/>
          <a:ext cx="781058" cy="54674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" y="275234"/>
        <a:ext cx="546741" cy="234317"/>
      </dsp:txXfrm>
    </dsp:sp>
    <dsp:sp modelId="{9F3B5CAB-9D24-4A15-B7A6-CD5244190C93}">
      <dsp:nvSpPr>
        <dsp:cNvPr id="0" name=""/>
        <dsp:cNvSpPr/>
      </dsp:nvSpPr>
      <dsp:spPr>
        <a:xfrm rot="5400000">
          <a:off x="2091664" y="-1543060"/>
          <a:ext cx="507688" cy="35975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Ateliers participatif / entretiens collectifs</a:t>
          </a:r>
          <a:endParaRPr lang="fr-FR" sz="2000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546742" y="26645"/>
        <a:ext cx="3572751" cy="458122"/>
      </dsp:txXfrm>
    </dsp:sp>
    <dsp:sp modelId="{9D4F74CE-CA59-4049-9660-4334FAB74602}">
      <dsp:nvSpPr>
        <dsp:cNvPr id="0" name=""/>
        <dsp:cNvSpPr/>
      </dsp:nvSpPr>
      <dsp:spPr>
        <a:xfrm rot="5400000">
          <a:off x="-117158" y="680843"/>
          <a:ext cx="781058" cy="546741"/>
        </a:xfrm>
        <a:prstGeom prst="chevron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1" y="837056"/>
        <a:ext cx="546741" cy="234317"/>
      </dsp:txXfrm>
    </dsp:sp>
    <dsp:sp modelId="{824D8742-CB9F-4178-81D4-D5D43D8065BF}">
      <dsp:nvSpPr>
        <dsp:cNvPr id="0" name=""/>
        <dsp:cNvSpPr/>
      </dsp:nvSpPr>
      <dsp:spPr>
        <a:xfrm rot="5400000">
          <a:off x="2091664" y="-981238"/>
          <a:ext cx="507688" cy="35975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Des entretiens individuels</a:t>
          </a:r>
          <a:endParaRPr lang="fr-FR" sz="2000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546742" y="588467"/>
        <a:ext cx="3572751" cy="458122"/>
      </dsp:txXfrm>
    </dsp:sp>
    <dsp:sp modelId="{CE0B1911-2438-416D-BA1A-4CD47964ACF9}">
      <dsp:nvSpPr>
        <dsp:cNvPr id="0" name=""/>
        <dsp:cNvSpPr/>
      </dsp:nvSpPr>
      <dsp:spPr>
        <a:xfrm rot="5400000">
          <a:off x="-117158" y="1242666"/>
          <a:ext cx="781058" cy="546741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" y="1398879"/>
        <a:ext cx="546741" cy="234317"/>
      </dsp:txXfrm>
    </dsp:sp>
    <dsp:sp modelId="{05352F1E-14AB-4C5A-9CF5-7891CF9E32FD}">
      <dsp:nvSpPr>
        <dsp:cNvPr id="0" name=""/>
        <dsp:cNvSpPr/>
      </dsp:nvSpPr>
      <dsp:spPr>
        <a:xfrm rot="5400000">
          <a:off x="2091664" y="-419416"/>
          <a:ext cx="507688" cy="35975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Evènement du 24 février 2023</a:t>
          </a:r>
          <a:endParaRPr lang="fr-FR" sz="2000" kern="12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sp:txBody>
      <dsp:txXfrm rot="-5400000">
        <a:off x="546742" y="1150289"/>
        <a:ext cx="3572751" cy="458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9BB27-B2C5-4094-A4B8-22CD1A1F9660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D87EB-81AF-4CB4-93A9-A89586A4D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400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3685"/>
          </a:xfrm>
          <a:noFill/>
          <a:ln/>
        </p:spPr>
        <p:txBody>
          <a:bodyPr wrap="none" anchor="ctr"/>
          <a:lstStyle/>
          <a:p>
            <a:endParaRPr 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dbbfd519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10dbbfd519c_0_12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270" cy="4114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6" rIns="91413" bIns="45706" anchor="t" anchorCtr="0">
            <a:noAutofit/>
          </a:bodyPr>
          <a:lstStyle/>
          <a:p>
            <a:endParaRPr/>
          </a:p>
        </p:txBody>
      </p:sp>
      <p:sp>
        <p:nvSpPr>
          <p:cNvPr id="144" name="Google Shape;144;g10dbbfd519c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929" cy="457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6" rIns="91413" bIns="45706" anchor="b" anchorCtr="0">
            <a:noAutofit/>
          </a:bodyPr>
          <a:lstStyle/>
          <a:p>
            <a:fld id="{00000000-1234-1234-1234-123412341234}" type="slidenum">
              <a:rPr lang="fr-FR"/>
              <a:pPr/>
              <a:t>18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dbbfd519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10dbbfd519c_0_12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270" cy="4114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6" rIns="91413" bIns="45706" anchor="t" anchorCtr="0">
            <a:noAutofit/>
          </a:bodyPr>
          <a:lstStyle/>
          <a:p>
            <a:endParaRPr/>
          </a:p>
        </p:txBody>
      </p:sp>
      <p:sp>
        <p:nvSpPr>
          <p:cNvPr id="144" name="Google Shape;144;g10dbbfd519c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929" cy="457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6" rIns="91413" bIns="45706" anchor="b" anchorCtr="0">
            <a:noAutofit/>
          </a:bodyPr>
          <a:lstStyle/>
          <a:p>
            <a:fld id="{00000000-1234-1234-1234-123412341234}" type="slidenum">
              <a:rPr lang="fr-FR"/>
              <a:pPr/>
              <a:t>19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dbbfd519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10dbbfd519c_0_12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270" cy="4114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6" rIns="91413" bIns="45706" anchor="t" anchorCtr="0">
            <a:noAutofit/>
          </a:bodyPr>
          <a:lstStyle/>
          <a:p>
            <a:endParaRPr/>
          </a:p>
        </p:txBody>
      </p:sp>
      <p:sp>
        <p:nvSpPr>
          <p:cNvPr id="144" name="Google Shape;144;g10dbbfd519c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929" cy="457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6" rIns="91413" bIns="45706" anchor="b" anchorCtr="0">
            <a:noAutofit/>
          </a:bodyPr>
          <a:lstStyle/>
          <a:p>
            <a:fld id="{00000000-1234-1234-1234-123412341234}" type="slidenum">
              <a:rPr lang="fr-FR"/>
              <a:pPr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20"/>
            <a:ext cx="4740978" cy="3513685"/>
          </a:xfrm>
          <a:noFill/>
          <a:ln/>
        </p:spPr>
        <p:txBody>
          <a:bodyPr wrap="none" anchor="ctr"/>
          <a:lstStyle/>
          <a:p>
            <a:endParaRPr 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3685"/>
          </a:xfrm>
          <a:noFill/>
          <a:ln/>
        </p:spPr>
        <p:txBody>
          <a:bodyPr wrap="none" anchor="ctr"/>
          <a:lstStyle/>
          <a:p>
            <a:endParaRPr 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dbbfd519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10dbbfd519c_0_6:notes"/>
          <p:cNvSpPr txBox="1">
            <a:spLocks noGrp="1"/>
          </p:cNvSpPr>
          <p:nvPr>
            <p:ph type="body" idx="1"/>
          </p:nvPr>
        </p:nvSpPr>
        <p:spPr>
          <a:xfrm>
            <a:off x="685801" y="4343402"/>
            <a:ext cx="5486270" cy="4114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47" tIns="47774" rIns="95547" bIns="47774" anchor="t" anchorCtr="0">
            <a:noAutofit/>
          </a:bodyPr>
          <a:lstStyle/>
          <a:p>
            <a:endParaRPr dirty="0"/>
          </a:p>
        </p:txBody>
      </p:sp>
      <p:sp>
        <p:nvSpPr>
          <p:cNvPr id="137" name="Google Shape;137;g10dbbfd519c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929" cy="457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47" tIns="47774" rIns="95547" bIns="47774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/>
              <a:pPr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1392" y="4350019"/>
            <a:ext cx="4740978" cy="3513685"/>
          </a:xfrm>
          <a:noFill/>
          <a:ln/>
        </p:spPr>
        <p:txBody>
          <a:bodyPr wrap="none" anchor="ctr"/>
          <a:lstStyle/>
          <a:p>
            <a:endParaRPr 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dbbfd519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10dbbfd519c_0_6:notes"/>
          <p:cNvSpPr txBox="1">
            <a:spLocks noGrp="1"/>
          </p:cNvSpPr>
          <p:nvPr>
            <p:ph type="body" idx="1"/>
          </p:nvPr>
        </p:nvSpPr>
        <p:spPr>
          <a:xfrm>
            <a:off x="685801" y="4343402"/>
            <a:ext cx="5486270" cy="4114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47" tIns="47774" rIns="95547" bIns="47774" anchor="t" anchorCtr="0">
            <a:noAutofit/>
          </a:bodyPr>
          <a:lstStyle/>
          <a:p>
            <a:endParaRPr dirty="0"/>
          </a:p>
        </p:txBody>
      </p:sp>
      <p:sp>
        <p:nvSpPr>
          <p:cNvPr id="137" name="Google Shape;137;g10dbbfd519c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929" cy="457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47" tIns="47774" rIns="95547" bIns="47774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/>
              <a:pPr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dbbfd519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10dbbfd519c_0_6:notes"/>
          <p:cNvSpPr txBox="1">
            <a:spLocks noGrp="1"/>
          </p:cNvSpPr>
          <p:nvPr>
            <p:ph type="body" idx="1"/>
          </p:nvPr>
        </p:nvSpPr>
        <p:spPr>
          <a:xfrm>
            <a:off x="685801" y="4343402"/>
            <a:ext cx="5486270" cy="4114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47" tIns="47774" rIns="95547" bIns="47774" anchor="t" anchorCtr="0">
            <a:noAutofit/>
          </a:bodyPr>
          <a:lstStyle/>
          <a:p>
            <a:endParaRPr dirty="0"/>
          </a:p>
        </p:txBody>
      </p:sp>
      <p:sp>
        <p:nvSpPr>
          <p:cNvPr id="137" name="Google Shape;137;g10dbbfd519c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929" cy="457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47" tIns="47774" rIns="95547" bIns="47774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/>
              <a:pPr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dbbfd519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74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10dbbfd519c_0_12:notes"/>
          <p:cNvSpPr txBox="1">
            <a:spLocks noGrp="1"/>
          </p:cNvSpPr>
          <p:nvPr>
            <p:ph type="body" idx="1"/>
          </p:nvPr>
        </p:nvSpPr>
        <p:spPr>
          <a:xfrm>
            <a:off x="685801" y="4343402"/>
            <a:ext cx="5486270" cy="4114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47" tIns="47774" rIns="95547" bIns="47774" anchor="t" anchorCtr="0">
            <a:noAutofit/>
          </a:bodyPr>
          <a:lstStyle/>
          <a:p>
            <a:endParaRPr/>
          </a:p>
        </p:txBody>
      </p:sp>
      <p:sp>
        <p:nvSpPr>
          <p:cNvPr id="144" name="Google Shape;144;g10dbbfd519c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929" cy="457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47" tIns="47774" rIns="95547" bIns="47774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fr-FR"/>
              <a:pPr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dbbfd519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10dbbfd519c_0_12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270" cy="4114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6" rIns="91413" bIns="45706" anchor="t" anchorCtr="0">
            <a:noAutofit/>
          </a:bodyPr>
          <a:lstStyle/>
          <a:p>
            <a:endParaRPr/>
          </a:p>
        </p:txBody>
      </p:sp>
      <p:sp>
        <p:nvSpPr>
          <p:cNvPr id="144" name="Google Shape;144;g10dbbfd519c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929" cy="457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6" rIns="91413" bIns="45706" anchor="b" anchorCtr="0">
            <a:noAutofit/>
          </a:bodyPr>
          <a:lstStyle/>
          <a:p>
            <a:fld id="{00000000-1234-1234-1234-123412341234}" type="slidenum">
              <a:rPr lang="fr-FR"/>
              <a:pPr/>
              <a:t>17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38A6-FA5B-4FBD-AC79-29043D03B6B7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17C7-6F6F-4C85-99A6-77A563005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625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38A6-FA5B-4FBD-AC79-29043D03B6B7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17C7-6F6F-4C85-99A6-77A563005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794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38A6-FA5B-4FBD-AC79-29043D03B6B7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17C7-6F6F-4C85-99A6-77A563005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464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2481" y="568861"/>
            <a:ext cx="7807680" cy="114348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31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38A6-FA5B-4FBD-AC79-29043D03B6B7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17C7-6F6F-4C85-99A6-77A563005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06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38A6-FA5B-4FBD-AC79-29043D03B6B7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17C7-6F6F-4C85-99A6-77A563005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623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38A6-FA5B-4FBD-AC79-29043D03B6B7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17C7-6F6F-4C85-99A6-77A563005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84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38A6-FA5B-4FBD-AC79-29043D03B6B7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17C7-6F6F-4C85-99A6-77A563005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510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38A6-FA5B-4FBD-AC79-29043D03B6B7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17C7-6F6F-4C85-99A6-77A563005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78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38A6-FA5B-4FBD-AC79-29043D03B6B7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17C7-6F6F-4C85-99A6-77A563005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5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38A6-FA5B-4FBD-AC79-29043D03B6B7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17C7-6F6F-4C85-99A6-77A563005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175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438A6-FA5B-4FBD-AC79-29043D03B6B7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17C7-6F6F-4C85-99A6-77A563005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00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438A6-FA5B-4FBD-AC79-29043D03B6B7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617C7-6F6F-4C85-99A6-77A5630056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35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jpe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jpe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Espace réservé du contenu 12" descr="VV.jpg"/>
          <p:cNvPicPr>
            <a:picLocks noChangeAspect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>
            <a:off x="4905375" y="2332038"/>
            <a:ext cx="423862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Image 5" descr="vergersPT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484" y="18380"/>
            <a:ext cx="150018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contenu 13"/>
          <p:cNvSpPr>
            <a:spLocks noGrp="1"/>
          </p:cNvSpPr>
          <p:nvPr>
            <p:ph idx="1"/>
          </p:nvPr>
        </p:nvSpPr>
        <p:spPr>
          <a:xfrm>
            <a:off x="1103491" y="188640"/>
            <a:ext cx="7500957" cy="4857762"/>
          </a:xfrm>
        </p:spPr>
        <p:txBody>
          <a:bodyPr/>
          <a:lstStyle/>
          <a:p>
            <a:pPr marL="0" indent="0" algn="ctr" eaLnBrk="1" hangingPunct="1">
              <a:buClr>
                <a:srgbClr val="CCCC00"/>
              </a:buClr>
              <a:buNone/>
            </a:pPr>
            <a:r>
              <a:rPr lang="fr-FR" sz="2200" b="1" dirty="0">
                <a:solidFill>
                  <a:srgbClr val="000000"/>
                </a:solidFill>
              </a:rPr>
              <a:t>E</a:t>
            </a:r>
            <a:r>
              <a:rPr lang="fr-FR" sz="2200" b="1" dirty="0" smtClean="0">
                <a:solidFill>
                  <a:srgbClr val="000000"/>
                </a:solidFill>
              </a:rPr>
              <a:t>tude </a:t>
            </a:r>
            <a:r>
              <a:rPr lang="fr-FR" sz="2200" b="1" dirty="0">
                <a:solidFill>
                  <a:srgbClr val="000000"/>
                </a:solidFill>
              </a:rPr>
              <a:t>de faisabilité d’une </a:t>
            </a:r>
            <a:r>
              <a:rPr lang="fr-FR" sz="2200" b="1" dirty="0" smtClean="0">
                <a:solidFill>
                  <a:srgbClr val="000000"/>
                </a:solidFill>
              </a:rPr>
              <a:t>filière</a:t>
            </a:r>
          </a:p>
          <a:p>
            <a:pPr marL="0" indent="0" algn="ctr" eaLnBrk="1" hangingPunct="1">
              <a:buClr>
                <a:srgbClr val="CCCC00"/>
              </a:buClr>
              <a:buNone/>
            </a:pPr>
            <a:r>
              <a:rPr lang="fr-FR" sz="2200" b="1" dirty="0" smtClean="0">
                <a:solidFill>
                  <a:srgbClr val="000000"/>
                </a:solidFill>
              </a:rPr>
              <a:t>des </a:t>
            </a:r>
            <a:r>
              <a:rPr lang="fr-FR" sz="2200" b="1" dirty="0">
                <a:solidFill>
                  <a:srgbClr val="000000"/>
                </a:solidFill>
              </a:rPr>
              <a:t>fruits issus des vergers </a:t>
            </a:r>
            <a:r>
              <a:rPr lang="fr-FR" sz="2200" b="1" dirty="0" smtClean="0">
                <a:solidFill>
                  <a:srgbClr val="000000"/>
                </a:solidFill>
              </a:rPr>
              <a:t>traditionnels</a:t>
            </a:r>
            <a:endParaRPr lang="fr-FR" sz="2200" b="1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CCCC00"/>
              </a:buClr>
              <a:buFont typeface="Arial" charset="0"/>
              <a:buNone/>
            </a:pPr>
            <a:endParaRPr lang="fr-FR" sz="2800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CCCC00"/>
              </a:buClr>
              <a:buFont typeface="Arial" charset="0"/>
              <a:buNone/>
            </a:pPr>
            <a:endParaRPr lang="fr-FR" sz="2800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CCCC00"/>
              </a:buClr>
              <a:buFont typeface="Arial" charset="0"/>
              <a:buNone/>
            </a:pPr>
            <a:endParaRPr lang="fr-FR" sz="2800" dirty="0">
              <a:solidFill>
                <a:srgbClr val="000000"/>
              </a:solidFill>
            </a:endParaRPr>
          </a:p>
        </p:txBody>
      </p:sp>
      <p:sp>
        <p:nvSpPr>
          <p:cNvPr id="9" name="Google Shape;104;p1"/>
          <p:cNvSpPr txBox="1">
            <a:spLocks/>
          </p:cNvSpPr>
          <p:nvPr/>
        </p:nvSpPr>
        <p:spPr bwMode="auto">
          <a:xfrm>
            <a:off x="1368151" y="542961"/>
            <a:ext cx="6858000" cy="180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45700" rIns="91425" bIns="45700" numCol="1" anchor="b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7B89"/>
              </a:buClr>
              <a:buSzPct val="136363"/>
              <a:buFont typeface="Arial"/>
              <a:buNone/>
            </a:pPr>
            <a:r>
              <a:rPr lang="fr-FR" sz="2500" dirty="0" smtClean="0">
                <a:solidFill>
                  <a:srgbClr val="177B89"/>
                </a:solidFill>
              </a:rPr>
              <a:t>« Construire ensemble, des actions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7B89"/>
              </a:buClr>
              <a:buSzPct val="136363"/>
              <a:buFont typeface="Arial"/>
              <a:buNone/>
            </a:pPr>
            <a:r>
              <a:rPr lang="fr-FR" sz="2500" dirty="0" smtClean="0">
                <a:solidFill>
                  <a:srgbClr val="177B89"/>
                </a:solidFill>
              </a:rPr>
              <a:t>pour les arbres fruitiers du territoire »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7B89"/>
              </a:buClr>
              <a:buSzPct val="230769"/>
              <a:buFont typeface="Arial"/>
              <a:buNone/>
            </a:pPr>
            <a:endParaRPr lang="fr-FR" sz="2600" dirty="0"/>
          </a:p>
        </p:txBody>
      </p:sp>
      <p:pic>
        <p:nvPicPr>
          <p:cNvPr id="13" name="Picture 2" descr="CAPM_quadri_cmjn_8c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5805264"/>
            <a:ext cx="2357422" cy="65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947" y="139515"/>
            <a:ext cx="1080118" cy="108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\\LACIE-2BIG\Vergers\ADMINISTRATIF\Logo\DIVERS Partenaires VV\logo_CA_Doubs_TDB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0096"/>
            <a:ext cx="854122" cy="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LACIE-2BIG\Vergers\ADMINISTRATIF\Logo\FRIJ\Logo_FR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929" y="5465897"/>
            <a:ext cx="1682759" cy="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73" y="5242679"/>
            <a:ext cx="2953518" cy="1584963"/>
          </a:xfrm>
          <a:prstGeom prst="rect">
            <a:avLst/>
          </a:prstGeom>
        </p:spPr>
      </p:pic>
      <p:pic>
        <p:nvPicPr>
          <p:cNvPr id="12" name="Image 11" descr="PRUNIER-damassine-1324316565a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28705" y="3159689"/>
            <a:ext cx="2895981" cy="217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PRUNIER-damassine-1324316565a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68151" y="2132856"/>
            <a:ext cx="3052096" cy="202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592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07" y="1355168"/>
            <a:ext cx="8758223" cy="496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4"/>
          <p:cNvSpPr txBox="1">
            <a:spLocks noChangeArrowheads="1"/>
          </p:cNvSpPr>
          <p:nvPr/>
        </p:nvSpPr>
        <p:spPr bwMode="auto">
          <a:xfrm>
            <a:off x="539552" y="188660"/>
            <a:ext cx="77760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fr-FR" b="1" dirty="0" smtClean="0">
                <a:solidFill>
                  <a:srgbClr val="177B89"/>
                </a:solidFill>
                <a:latin typeface="Tahoma" pitchFamily="34" charset="0"/>
                <a:cs typeface="Tahoma" pitchFamily="34" charset="0"/>
              </a:rPr>
              <a:t>Les vergers : un potentiel économique</a:t>
            </a:r>
            <a:endParaRPr lang="fr-FR" b="1" dirty="0">
              <a:solidFill>
                <a:srgbClr val="177B8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96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088" y="3817381"/>
            <a:ext cx="2232383" cy="273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855740"/>
            <a:ext cx="1944014" cy="25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101" y="754019"/>
            <a:ext cx="4082451" cy="300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539552" y="188660"/>
            <a:ext cx="77760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fr-FR" b="1" dirty="0" smtClean="0">
                <a:solidFill>
                  <a:srgbClr val="177B89"/>
                </a:solidFill>
                <a:latin typeface="Tahoma" pitchFamily="34" charset="0"/>
                <a:cs typeface="Tahoma" pitchFamily="34" charset="0"/>
              </a:rPr>
              <a:t>Les vergers : un potentiel économique</a:t>
            </a:r>
            <a:endParaRPr lang="fr-FR" b="1" dirty="0">
              <a:solidFill>
                <a:srgbClr val="177B89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Imag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779104"/>
            <a:ext cx="4242969" cy="2865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392524"/>
      </p:ext>
    </p:extLst>
  </p:cSld>
  <p:clrMapOvr>
    <a:masterClrMapping/>
  </p:clrMapOvr>
  <p:transition spd="med" advTm="614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4"/>
          <p:cNvSpPr txBox="1">
            <a:spLocks noChangeArrowheads="1"/>
          </p:cNvSpPr>
          <p:nvPr/>
        </p:nvSpPr>
        <p:spPr bwMode="auto">
          <a:xfrm>
            <a:off x="539552" y="188660"/>
            <a:ext cx="77760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fr-FR" b="1" dirty="0" smtClean="0">
                <a:solidFill>
                  <a:srgbClr val="177B89"/>
                </a:solidFill>
                <a:latin typeface="Tahoma" pitchFamily="34" charset="0"/>
                <a:cs typeface="Tahoma" pitchFamily="34" charset="0"/>
              </a:rPr>
              <a:t>Les vergers : un potentiel économique</a:t>
            </a:r>
            <a:endParaRPr lang="fr-FR" b="1" dirty="0">
              <a:solidFill>
                <a:srgbClr val="177B89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image4.png"/>
          <p:cNvPicPr/>
          <p:nvPr/>
        </p:nvPicPr>
        <p:blipFill>
          <a:blip r:embed="rId2"/>
          <a:srcRect l="36379" t="16334" r="39366" b="24722"/>
          <a:stretch>
            <a:fillRect/>
          </a:stretch>
        </p:blipFill>
        <p:spPr>
          <a:xfrm>
            <a:off x="2339752" y="1700808"/>
            <a:ext cx="3139685" cy="4536504"/>
          </a:xfrm>
          <a:prstGeom prst="rect">
            <a:avLst/>
          </a:prstGeom>
          <a:ln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08043" y="6206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Scénario à court terme : transformation de 25% des pommes, 3% des cerises et prunes</a:t>
            </a:r>
          </a:p>
          <a:p>
            <a:r>
              <a:rPr lang="fr-FR" sz="2000" dirty="0" smtClean="0"/>
              <a:t>Investissement en équipement de 150 000 euros</a:t>
            </a:r>
          </a:p>
        </p:txBody>
      </p:sp>
    </p:spTree>
    <p:extLst>
      <p:ext uri="{BB962C8B-B14F-4D97-AF65-F5344CB8AC3E}">
        <p14:creationId xmlns:p14="http://schemas.microsoft.com/office/powerpoint/2010/main" val="17291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dbbfd519c_0_6"/>
          <p:cNvSpPr txBox="1">
            <a:spLocks noGrp="1"/>
          </p:cNvSpPr>
          <p:nvPr>
            <p:ph type="title"/>
          </p:nvPr>
        </p:nvSpPr>
        <p:spPr>
          <a:xfrm>
            <a:off x="628650" y="16325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7B89"/>
              </a:buClr>
              <a:buSzPts val="4400"/>
              <a:buFont typeface="Arial"/>
              <a:buNone/>
            </a:pPr>
            <a:r>
              <a:rPr lang="fr-FR" dirty="0">
                <a:solidFill>
                  <a:srgbClr val="177B89"/>
                </a:solidFill>
              </a:rPr>
              <a:t>Le PROJET</a:t>
            </a:r>
            <a:endParaRPr dirty="0">
              <a:solidFill>
                <a:srgbClr val="177B89"/>
              </a:solidFill>
            </a:endParaRPr>
          </a:p>
        </p:txBody>
      </p:sp>
      <p:sp>
        <p:nvSpPr>
          <p:cNvPr id="140" name="Google Shape;140;g10dbbfd519c_0_6"/>
          <p:cNvSpPr txBox="1">
            <a:spLocks noGrp="1"/>
          </p:cNvSpPr>
          <p:nvPr>
            <p:ph type="body" idx="1"/>
          </p:nvPr>
        </p:nvSpPr>
        <p:spPr>
          <a:xfrm>
            <a:off x="1002713" y="1434939"/>
            <a:ext cx="7886700" cy="498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188595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Char char="•"/>
            </a:pPr>
            <a:r>
              <a:rPr lang="fr-FR" sz="3000" b="1" i="1" dirty="0"/>
              <a:t>Ses objectifs </a:t>
            </a:r>
            <a:endParaRPr sz="3000" b="1" i="1" dirty="0" smtClean="0"/>
          </a:p>
          <a:p>
            <a:pPr marL="630238" lvl="0" indent="-2698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Wingdings 2" panose="05020102010507070707" pitchFamily="18" charset="2"/>
              <a:buChar char="ë"/>
            </a:pPr>
            <a:r>
              <a:rPr lang="fr-FR" dirty="0"/>
              <a:t>R</a:t>
            </a:r>
            <a:r>
              <a:rPr lang="fr-FR" dirty="0" smtClean="0"/>
              <a:t>edonner </a:t>
            </a:r>
            <a:r>
              <a:rPr lang="fr-FR" dirty="0"/>
              <a:t>une </a:t>
            </a:r>
            <a:r>
              <a:rPr lang="fr-FR" dirty="0" smtClean="0"/>
              <a:t>valeur sociale et économique aux vergers,</a:t>
            </a:r>
            <a:endParaRPr dirty="0"/>
          </a:p>
          <a:p>
            <a:pPr marL="630238" lvl="0" indent="-269875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Wingdings 2" panose="05020102010507070707" pitchFamily="18" charset="2"/>
              <a:buChar char="ë"/>
            </a:pPr>
            <a:r>
              <a:rPr lang="fr-FR" dirty="0" smtClean="0"/>
              <a:t>Tisser </a:t>
            </a:r>
            <a:r>
              <a:rPr lang="fr-FR" dirty="0"/>
              <a:t>des liens entre les différents acteurs pour </a:t>
            </a:r>
            <a:r>
              <a:rPr lang="fr-FR" dirty="0" smtClean="0"/>
              <a:t>imaginer collectivement des actions,</a:t>
            </a:r>
            <a:endParaRPr dirty="0"/>
          </a:p>
          <a:p>
            <a:pPr marL="630238" lvl="0" indent="-269875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buFont typeface="Wingdings 2" panose="05020102010507070707" pitchFamily="18" charset="2"/>
              <a:buChar char="ë"/>
            </a:pPr>
            <a:r>
              <a:rPr lang="fr-FR" dirty="0" smtClean="0"/>
              <a:t>Construire ensemble des manières de faire pour utiliser, valoriser la ressource et la préserver.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r-FR" dirty="0"/>
              <a:t>Et plus globalement, 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dirty="0"/>
              <a:t> </a:t>
            </a:r>
            <a:r>
              <a:rPr lang="fr-FR" dirty="0" smtClean="0"/>
              <a:t>Lutter </a:t>
            </a:r>
            <a:r>
              <a:rPr lang="fr-FR" dirty="0"/>
              <a:t>contre </a:t>
            </a:r>
            <a:r>
              <a:rPr lang="fr-FR" dirty="0" smtClean="0"/>
              <a:t>le gaspillage alimentaire,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dirty="0" smtClean="0"/>
              <a:t> Préserver / entretenir / replanter des vergers,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dirty="0" smtClean="0"/>
              <a:t> Participer </a:t>
            </a:r>
            <a:r>
              <a:rPr lang="fr-FR" dirty="0"/>
              <a:t>à activer le potentiel nourricier du </a:t>
            </a:r>
            <a:r>
              <a:rPr lang="fr-FR" dirty="0" smtClean="0"/>
              <a:t>territoire.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09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dbbfd519c_0_6"/>
          <p:cNvSpPr txBox="1">
            <a:spLocks noGrp="1"/>
          </p:cNvSpPr>
          <p:nvPr>
            <p:ph type="title"/>
          </p:nvPr>
        </p:nvSpPr>
        <p:spPr>
          <a:xfrm>
            <a:off x="628650" y="16325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7B89"/>
              </a:buClr>
              <a:buSzPts val="4400"/>
              <a:buFont typeface="Arial"/>
              <a:buNone/>
            </a:pPr>
            <a:r>
              <a:rPr lang="fr-FR" dirty="0">
                <a:solidFill>
                  <a:srgbClr val="177B89"/>
                </a:solidFill>
              </a:rPr>
              <a:t>Le PROJET</a:t>
            </a:r>
            <a:endParaRPr dirty="0">
              <a:solidFill>
                <a:srgbClr val="177B89"/>
              </a:solidFill>
            </a:endParaRPr>
          </a:p>
        </p:txBody>
      </p:sp>
      <p:sp>
        <p:nvSpPr>
          <p:cNvPr id="140" name="Google Shape;140;g10dbbfd519c_0_6"/>
          <p:cNvSpPr txBox="1">
            <a:spLocks noGrp="1"/>
          </p:cNvSpPr>
          <p:nvPr>
            <p:ph type="body" idx="1"/>
          </p:nvPr>
        </p:nvSpPr>
        <p:spPr>
          <a:xfrm>
            <a:off x="1002713" y="1434939"/>
            <a:ext cx="7886700" cy="498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18859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fr-FR" sz="3000" b="1" i="1" dirty="0" smtClean="0"/>
              <a:t>L’</a:t>
            </a:r>
            <a:r>
              <a:rPr lang="fr-FR" sz="3000" b="1" i="1" dirty="0"/>
              <a:t>é</a:t>
            </a:r>
            <a:r>
              <a:rPr lang="fr-FR" sz="3000" b="1" i="1" dirty="0" smtClean="0"/>
              <a:t>quipe projet :  </a:t>
            </a:r>
            <a:r>
              <a:rPr 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PMA (Direction Développement 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conomique et Sensibilisation à l’Environnement), Chambre Interdépartementale d’Agriculture 25-90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, Fondation Régionale </a:t>
            </a:r>
            <a:r>
              <a:rPr 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Inter-jurassienne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, Maison des Sciences de l’Homme de Dijon, Vergers Vivants &amp; In’Terre </a:t>
            </a:r>
            <a:r>
              <a:rPr lang="fr-F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ActiV</a:t>
            </a:r>
          </a:p>
          <a:p>
            <a:pPr marL="228600" indent="-18859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fr-FR" sz="2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Budget : </a:t>
            </a:r>
            <a:r>
              <a:rPr lang="fr-FR" sz="2800" b="1" dirty="0"/>
              <a:t> </a:t>
            </a:r>
            <a:endParaRPr lang="fr-FR" sz="2800" dirty="0"/>
          </a:p>
          <a:p>
            <a:pPr lvl="1" fontAlgn="ctr"/>
            <a:r>
              <a:rPr lang="fr-FR" sz="2400" b="1" dirty="0"/>
              <a:t>Subvention plan de </a:t>
            </a:r>
            <a:r>
              <a:rPr lang="fr-FR" sz="2400" b="1" dirty="0" smtClean="0"/>
              <a:t>relance : </a:t>
            </a:r>
            <a:r>
              <a:rPr lang="fr-FR" sz="2800" b="1" dirty="0" smtClean="0"/>
              <a:t>84 </a:t>
            </a:r>
            <a:r>
              <a:rPr lang="fr-FR" sz="2800" b="1" dirty="0"/>
              <a:t>353 </a:t>
            </a:r>
            <a:r>
              <a:rPr lang="fr-FR" sz="2800" b="1" dirty="0" smtClean="0"/>
              <a:t>€</a:t>
            </a:r>
          </a:p>
          <a:p>
            <a:pPr lvl="1" fontAlgn="ctr"/>
            <a:r>
              <a:rPr lang="fr-FR" sz="2400" b="1" dirty="0"/>
              <a:t>Participation exceptionnelle PMA : </a:t>
            </a:r>
            <a:r>
              <a:rPr lang="fr-FR" sz="2800" b="1" dirty="0" smtClean="0"/>
              <a:t>15 </a:t>
            </a:r>
            <a:r>
              <a:rPr lang="fr-FR" sz="2800" b="1" dirty="0"/>
              <a:t>000 €</a:t>
            </a:r>
            <a:endParaRPr lang="fr-FR" sz="2800" dirty="0"/>
          </a:p>
          <a:p>
            <a:pPr marL="228600" indent="-18859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endParaRPr sz="3000" b="1" i="1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98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9.png" descr="schéma équipe REV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437828" y="3284984"/>
            <a:ext cx="6014492" cy="3312368"/>
          </a:xfrm>
          <a:prstGeom prst="rect">
            <a:avLst/>
          </a:prstGeom>
          <a:ln/>
        </p:spPr>
      </p:pic>
      <p:sp>
        <p:nvSpPr>
          <p:cNvPr id="6" name="Google Shape;146;g10dbbfd519c_0_12"/>
          <p:cNvSpPr txBox="1">
            <a:spLocks/>
          </p:cNvSpPr>
          <p:nvPr/>
        </p:nvSpPr>
        <p:spPr>
          <a:xfrm>
            <a:off x="395536" y="-17140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0"/>
              </a:spcBef>
              <a:buClr>
                <a:srgbClr val="177B89"/>
              </a:buClr>
              <a:buSzPts val="4400"/>
              <a:buFont typeface="Arial"/>
              <a:buNone/>
            </a:pPr>
            <a:r>
              <a:rPr lang="fr-FR" dirty="0" smtClean="0">
                <a:solidFill>
                  <a:srgbClr val="177B89"/>
                </a:solidFill>
              </a:rPr>
              <a:t>Le PROJET</a:t>
            </a:r>
            <a:endParaRPr lang="fr-FR" dirty="0">
              <a:solidFill>
                <a:srgbClr val="177B89"/>
              </a:solidFill>
            </a:endParaRPr>
          </a:p>
        </p:txBody>
      </p:sp>
      <p:sp>
        <p:nvSpPr>
          <p:cNvPr id="7" name="Google Shape;140;g10dbbfd519c_0_6"/>
          <p:cNvSpPr txBox="1">
            <a:spLocks/>
          </p:cNvSpPr>
          <p:nvPr/>
        </p:nvSpPr>
        <p:spPr>
          <a:xfrm>
            <a:off x="416208" y="836712"/>
            <a:ext cx="7886700" cy="49876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188595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</a:pPr>
            <a:r>
              <a:rPr lang="fr-FR" sz="2400" b="1" i="1" dirty="0" smtClean="0"/>
              <a:t>Les parties prenantes</a:t>
            </a:r>
          </a:p>
          <a:p>
            <a:pPr marL="630238" indent="-269875">
              <a:spcBef>
                <a:spcPts val="0"/>
              </a:spcBef>
              <a:spcAft>
                <a:spcPts val="600"/>
              </a:spcAft>
              <a:buSzPct val="80000"/>
              <a:buFont typeface="Wingdings 2" panose="05020102010507070707" pitchFamily="18" charset="2"/>
              <a:buChar char="ë"/>
            </a:pPr>
            <a:r>
              <a:rPr lang="fr-FR" sz="2400" dirty="0" smtClean="0"/>
              <a:t>Propriétaires (6 000 parcelles identifiées)</a:t>
            </a:r>
          </a:p>
          <a:p>
            <a:pPr marL="630238" indent="-269875">
              <a:spcBef>
                <a:spcPts val="0"/>
              </a:spcBef>
              <a:spcAft>
                <a:spcPts val="600"/>
              </a:spcAft>
              <a:buSzPct val="80000"/>
              <a:buFont typeface="Wingdings 2" panose="05020102010507070707" pitchFamily="18" charset="2"/>
              <a:buChar char="ë"/>
            </a:pPr>
            <a:r>
              <a:rPr lang="fr-FR" sz="2400" dirty="0" smtClean="0"/>
              <a:t>140 agriculteurs</a:t>
            </a:r>
          </a:p>
          <a:p>
            <a:pPr marL="630238" indent="-269875">
              <a:spcBef>
                <a:spcPts val="0"/>
              </a:spcBef>
              <a:spcAft>
                <a:spcPts val="600"/>
              </a:spcAft>
              <a:buSzPct val="80000"/>
              <a:buFont typeface="Wingdings 2" panose="05020102010507070707" pitchFamily="18" charset="2"/>
              <a:buChar char="ë"/>
            </a:pPr>
            <a:r>
              <a:rPr lang="fr-FR" sz="2400" dirty="0" smtClean="0"/>
              <a:t>72 Communes de PMA et .... Citoyens </a:t>
            </a:r>
            <a:r>
              <a:rPr lang="fr-FR" sz="2400" dirty="0" smtClean="0"/>
              <a:t>des 72 communes</a:t>
            </a:r>
          </a:p>
          <a:p>
            <a:pPr marL="630238" indent="-269875">
              <a:spcBef>
                <a:spcPts val="0"/>
              </a:spcBef>
              <a:spcAft>
                <a:spcPts val="600"/>
              </a:spcAft>
              <a:buSzPct val="80000"/>
              <a:buFont typeface="Wingdings 2" panose="05020102010507070707" pitchFamily="18" charset="2"/>
              <a:buChar char="ë"/>
            </a:pPr>
            <a:r>
              <a:rPr lang="fr-FR" sz="2400" dirty="0" smtClean="0"/>
              <a:t>340 structures de l’ESS employeuses et autres structures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fr-FR" dirty="0" smtClean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fr-FR" dirty="0" smtClean="0"/>
          </a:p>
          <a:p>
            <a:pPr mar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550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dbbfd519c_0_12"/>
          <p:cNvSpPr txBox="1">
            <a:spLocks noGrp="1"/>
          </p:cNvSpPr>
          <p:nvPr>
            <p:ph type="title"/>
          </p:nvPr>
        </p:nvSpPr>
        <p:spPr>
          <a:xfrm>
            <a:off x="575213" y="21075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7B89"/>
              </a:buClr>
              <a:buSzPts val="4400"/>
              <a:buFont typeface="Arial"/>
              <a:buNone/>
            </a:pPr>
            <a:r>
              <a:rPr lang="fr-FR" dirty="0">
                <a:solidFill>
                  <a:srgbClr val="177B89"/>
                </a:solidFill>
              </a:rPr>
              <a:t>Le PROJET</a:t>
            </a:r>
            <a:endParaRPr dirty="0">
              <a:solidFill>
                <a:srgbClr val="177B89"/>
              </a:solidFill>
            </a:endParaRPr>
          </a:p>
        </p:txBody>
      </p:sp>
      <p:sp>
        <p:nvSpPr>
          <p:cNvPr id="147" name="Google Shape;147;g10dbbfd519c_0_12"/>
          <p:cNvSpPr txBox="1">
            <a:spLocks noGrp="1"/>
          </p:cNvSpPr>
          <p:nvPr>
            <p:ph type="body" idx="1"/>
          </p:nvPr>
        </p:nvSpPr>
        <p:spPr>
          <a:xfrm>
            <a:off x="624075" y="1196752"/>
            <a:ext cx="8081100" cy="50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179388" indent="-179388">
              <a:spcBef>
                <a:spcPts val="0"/>
              </a:spcBef>
            </a:pPr>
            <a:r>
              <a:rPr lang="fr-FR" b="1" i="1" dirty="0"/>
              <a:t>Le cap </a:t>
            </a:r>
            <a:r>
              <a:rPr lang="fr-FR" dirty="0" smtClean="0"/>
              <a:t>… : </a:t>
            </a:r>
            <a:r>
              <a:rPr lang="fr-FR" sz="3100" dirty="0" smtClean="0"/>
              <a:t>Construire ensemble des actions pour valoriser / préserver / utiliser les </a:t>
            </a:r>
            <a:r>
              <a:rPr lang="fr-FR" sz="3100" dirty="0"/>
              <a:t>vergers du </a:t>
            </a:r>
            <a:r>
              <a:rPr lang="fr-FR" sz="3100" dirty="0" smtClean="0"/>
              <a:t>territoire :</a:t>
            </a:r>
            <a:endParaRPr sz="3100" dirty="0"/>
          </a:p>
          <a:p>
            <a:pPr marL="5373688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 </a:t>
            </a:r>
            <a:endParaRPr dirty="0"/>
          </a:p>
          <a:p>
            <a:pPr marL="5373688"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Wingdings 2" panose="05020102010507070707" pitchFamily="18" charset="2"/>
              <a:buChar char="ë"/>
            </a:pPr>
            <a:r>
              <a:rPr lang="fr-FR" dirty="0"/>
              <a:t>Réaliser une analyse participative et dynamique : référencement des besoins, freins et leviers </a:t>
            </a:r>
            <a:endParaRPr dirty="0"/>
          </a:p>
          <a:p>
            <a:pPr marL="5373688">
              <a:spcBef>
                <a:spcPts val="0"/>
              </a:spcBef>
              <a:buSzPct val="90000"/>
              <a:buFont typeface="Wingdings 2" panose="05020102010507070707" pitchFamily="18" charset="2"/>
              <a:buChar char="ë"/>
            </a:pPr>
            <a:endParaRPr dirty="0"/>
          </a:p>
          <a:p>
            <a:pPr marL="5373688"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Wingdings 2" panose="05020102010507070707" pitchFamily="18" charset="2"/>
              <a:buChar char="ë"/>
            </a:pPr>
            <a:r>
              <a:rPr lang="fr-FR" dirty="0"/>
              <a:t>Lancer et animer une dynamique collective sur le territoire </a:t>
            </a:r>
            <a:endParaRPr dirty="0"/>
          </a:p>
          <a:p>
            <a:pPr marL="5373688">
              <a:spcBef>
                <a:spcPts val="0"/>
              </a:spcBef>
              <a:buSzPct val="90000"/>
              <a:buFont typeface="Wingdings 2" panose="05020102010507070707" pitchFamily="18" charset="2"/>
              <a:buChar char="ë"/>
            </a:pPr>
            <a:endParaRPr dirty="0"/>
          </a:p>
          <a:p>
            <a:pPr marL="5373688"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Wingdings 2" panose="05020102010507070707" pitchFamily="18" charset="2"/>
              <a:buChar char="ë"/>
            </a:pPr>
            <a:r>
              <a:rPr lang="fr-FR" dirty="0"/>
              <a:t>Co-construire des propositions opérationnelles visant la valorisation des vergers du territoire</a:t>
            </a:r>
            <a:endParaRPr dirty="0"/>
          </a:p>
        </p:txBody>
      </p:sp>
      <p:pic>
        <p:nvPicPr>
          <p:cNvPr id="148" name="Google Shape;148;g10dbbfd519c_0_12"/>
          <p:cNvPicPr preferRelativeResize="0"/>
          <p:nvPr/>
        </p:nvPicPr>
        <p:blipFill rotWithShape="1">
          <a:blip r:embed="rId3">
            <a:alphaModFix/>
          </a:blip>
          <a:srcRect t="6149" b="3687"/>
          <a:stretch/>
        </p:blipFill>
        <p:spPr>
          <a:xfrm>
            <a:off x="743699" y="2132856"/>
            <a:ext cx="4498860" cy="3584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2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dbbfd519c_0_12"/>
          <p:cNvSpPr txBox="1">
            <a:spLocks noGrp="1"/>
          </p:cNvSpPr>
          <p:nvPr>
            <p:ph type="body" idx="1"/>
          </p:nvPr>
        </p:nvSpPr>
        <p:spPr>
          <a:xfrm>
            <a:off x="624075" y="908720"/>
            <a:ext cx="8081100" cy="50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9388" indent="-179388">
              <a:spcBef>
                <a:spcPts val="0"/>
              </a:spcBef>
            </a:pPr>
            <a:r>
              <a:rPr lang="fr-FR" sz="2900" b="1" i="1" dirty="0" smtClean="0"/>
              <a:t>Etat d’avancement</a:t>
            </a:r>
          </a:p>
          <a:p>
            <a:pPr marL="179388" indent="-179388">
              <a:spcBef>
                <a:spcPts val="0"/>
              </a:spcBef>
            </a:pPr>
            <a:endParaRPr dirty="0"/>
          </a:p>
          <a:p>
            <a:pPr marL="358775"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Wingdings 2" panose="05020102010507070707" pitchFamily="18" charset="2"/>
              <a:buChar char="ë"/>
            </a:pPr>
            <a:r>
              <a:rPr lang="fr-FR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Travail préparatoire des membres du COTECH</a:t>
            </a:r>
          </a:p>
          <a:p>
            <a:pPr marL="73025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endParaRPr lang="fr-FR" sz="2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5975" lvl="2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fr-FR" sz="2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Intégration d’un stagiaire (profil sociologue)</a:t>
            </a:r>
          </a:p>
          <a:p>
            <a:pPr marL="815975" lvl="2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fr-FR" sz="2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fr-FR" sz="2600" b="1" i="1" dirty="0">
                <a:latin typeface="Calibri" panose="020F0502020204030204" pitchFamily="34" charset="0"/>
                <a:cs typeface="Calibri" panose="020F0502020204030204" pitchFamily="34" charset="0"/>
              </a:rPr>
              <a:t>temps d’échanges en interne au sein d’In’Terre </a:t>
            </a:r>
            <a:r>
              <a:rPr lang="fr-FR" sz="2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ActiV, avec </a:t>
            </a:r>
            <a:r>
              <a:rPr lang="fr-FR" sz="2600" b="1" i="1" dirty="0">
                <a:latin typeface="Calibri" panose="020F0502020204030204" pitchFamily="34" charset="0"/>
                <a:cs typeface="Calibri" panose="020F0502020204030204" pitchFamily="34" charset="0"/>
              </a:rPr>
              <a:t>la Maison des Sciences de l’Homme (MSH) de Dijon </a:t>
            </a:r>
            <a:endParaRPr lang="fr-FR" sz="2600" b="1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5975" lvl="2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fr-FR" sz="2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 temps d’échanges rituels Vergers Vivants - In’Terre ActiV et PMA tous les mois </a:t>
            </a:r>
          </a:p>
          <a:p>
            <a:pPr marL="815975" lvl="2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fr-FR" sz="2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Travail d’enquête / entretiens semi directifs d’acteurs impliqués du territoire </a:t>
            </a: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8775">
              <a:spcBef>
                <a:spcPts val="0"/>
              </a:spcBef>
              <a:buSzPct val="90000"/>
              <a:buFont typeface="Wingdings 2" panose="05020102010507070707" pitchFamily="18" charset="2"/>
              <a:buChar char="ë"/>
            </a:pPr>
            <a:endParaRPr dirty="0"/>
          </a:p>
          <a:p>
            <a:pPr marL="358775"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Wingdings 2" panose="05020102010507070707" pitchFamily="18" charset="2"/>
              <a:buChar char="ë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8775"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Wingdings 2" panose="05020102010507070707" pitchFamily="18" charset="2"/>
              <a:buChar char="ë"/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46;g10dbbfd519c_0_12"/>
          <p:cNvSpPr txBox="1">
            <a:spLocks/>
          </p:cNvSpPr>
          <p:nvPr/>
        </p:nvSpPr>
        <p:spPr>
          <a:xfrm>
            <a:off x="575213" y="-99392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0"/>
              </a:spcBef>
              <a:buClr>
                <a:srgbClr val="177B89"/>
              </a:buClr>
              <a:buSzPts val="4400"/>
              <a:buFont typeface="Arial"/>
              <a:buNone/>
            </a:pPr>
            <a:r>
              <a:rPr lang="fr-FR" dirty="0" smtClean="0">
                <a:solidFill>
                  <a:srgbClr val="177B89"/>
                </a:solidFill>
              </a:rPr>
              <a:t>Le PROJET</a:t>
            </a:r>
            <a:endParaRPr lang="fr-FR" dirty="0">
              <a:solidFill>
                <a:srgbClr val="177B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9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dbbfd519c_0_12"/>
          <p:cNvSpPr txBox="1">
            <a:spLocks noGrp="1"/>
          </p:cNvSpPr>
          <p:nvPr>
            <p:ph type="body" idx="1"/>
          </p:nvPr>
        </p:nvSpPr>
        <p:spPr>
          <a:xfrm>
            <a:off x="624075" y="764704"/>
            <a:ext cx="8081100" cy="50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9388" indent="-179388">
              <a:spcBef>
                <a:spcPts val="0"/>
              </a:spcBef>
            </a:pPr>
            <a:r>
              <a:rPr lang="fr-FR" sz="2500" b="1" i="1" dirty="0" smtClean="0"/>
              <a:t>Etat d’avancement</a:t>
            </a:r>
          </a:p>
          <a:p>
            <a:pPr marL="0" indent="0">
              <a:spcBef>
                <a:spcPts val="0"/>
              </a:spcBef>
              <a:buNone/>
            </a:pPr>
            <a:endParaRPr lang="fr-FR" sz="1800" b="1" i="1" dirty="0" smtClean="0"/>
          </a:p>
          <a:p>
            <a:pPr marL="358775" lvl="1">
              <a:spcBef>
                <a:spcPts val="0"/>
              </a:spcBef>
              <a:buSzPct val="90000"/>
              <a:buFont typeface="Wingdings 2" panose="05020102010507070707" pitchFamily="18" charset="2"/>
              <a:buChar char="ë"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Co construction de la stratégie de mobilisation qui s’articule autour de 4 </a:t>
            </a:r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entrées</a:t>
            </a:r>
          </a:p>
          <a:p>
            <a:pPr marL="815975" lvl="2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 zone géographique en lien avec la présence de vergers</a:t>
            </a:r>
          </a:p>
          <a:p>
            <a:pPr marL="815975" lvl="2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 communes impliquées</a:t>
            </a:r>
          </a:p>
          <a:p>
            <a:pPr marL="815975" lvl="2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 publics : agriculteurs et citoyens </a:t>
            </a:r>
          </a:p>
          <a:p>
            <a:pPr marL="815975" lvl="2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 effet vitrine au travers d’un évènement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: (échange d'expérience, temps d'interconnaissances, atelier de projection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,...)</a:t>
            </a:r>
          </a:p>
          <a:p>
            <a:pPr marL="587375" lvl="2" indent="0">
              <a:spcBef>
                <a:spcPts val="0"/>
              </a:spcBef>
              <a:buSzPct val="90000"/>
              <a:buNone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3075" lvl="2" indent="0">
              <a:spcBef>
                <a:spcPts val="0"/>
              </a:spcBef>
              <a:buSzPct val="90000"/>
              <a:buNone/>
            </a:pP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Comment ? Via des ateliers participatifs</a:t>
            </a:r>
          </a:p>
          <a:p>
            <a:pPr marL="358775"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Wingdings 2" panose="05020102010507070707" pitchFamily="18" charset="2"/>
              <a:buChar char="ë"/>
            </a:pPr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025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634178509"/>
              </p:ext>
            </p:extLst>
          </p:nvPr>
        </p:nvGraphicFramePr>
        <p:xfrm>
          <a:off x="2555776" y="4797152"/>
          <a:ext cx="4144276" cy="1908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Google Shape;146;g10dbbfd519c_0_12"/>
          <p:cNvSpPr txBox="1">
            <a:spLocks/>
          </p:cNvSpPr>
          <p:nvPr/>
        </p:nvSpPr>
        <p:spPr>
          <a:xfrm>
            <a:off x="575213" y="-99392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0"/>
              </a:spcBef>
              <a:buClr>
                <a:srgbClr val="177B89"/>
              </a:buClr>
              <a:buSzPts val="4400"/>
              <a:buFont typeface="Arial"/>
              <a:buNone/>
            </a:pPr>
            <a:r>
              <a:rPr lang="fr-FR" dirty="0" smtClean="0">
                <a:solidFill>
                  <a:srgbClr val="177B89"/>
                </a:solidFill>
              </a:rPr>
              <a:t>Le PROJET</a:t>
            </a:r>
            <a:endParaRPr lang="fr-FR" dirty="0">
              <a:solidFill>
                <a:srgbClr val="177B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dbbfd519c_0_12"/>
          <p:cNvSpPr txBox="1">
            <a:spLocks noGrp="1"/>
          </p:cNvSpPr>
          <p:nvPr>
            <p:ph type="body" idx="1"/>
          </p:nvPr>
        </p:nvSpPr>
        <p:spPr>
          <a:xfrm>
            <a:off x="624075" y="764704"/>
            <a:ext cx="8081100" cy="50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9388" indent="-179388">
              <a:spcBef>
                <a:spcPts val="0"/>
              </a:spcBef>
            </a:pPr>
            <a:r>
              <a:rPr lang="fr-FR" sz="2500" b="1" i="1" dirty="0" smtClean="0"/>
              <a:t>Focus sur l’</a:t>
            </a:r>
            <a:r>
              <a:rPr lang="fr-FR" sz="2500" b="1" i="1" dirty="0" err="1" smtClean="0"/>
              <a:t>evènement</a:t>
            </a:r>
            <a:r>
              <a:rPr lang="fr-FR" sz="2500" b="1" i="1" dirty="0" smtClean="0"/>
              <a:t> du 24 février</a:t>
            </a:r>
          </a:p>
          <a:p>
            <a:pPr marL="179388" indent="-179388">
              <a:spcBef>
                <a:spcPts val="0"/>
              </a:spcBef>
            </a:pPr>
            <a:r>
              <a:rPr lang="fr-FR" sz="2500" b="1" i="1" dirty="0" smtClean="0"/>
              <a:t>Programme :</a:t>
            </a:r>
          </a:p>
          <a:p>
            <a:pPr marL="0" indent="0">
              <a:spcBef>
                <a:spcPts val="0"/>
              </a:spcBef>
              <a:buNone/>
            </a:pPr>
            <a:endParaRPr lang="fr-FR" sz="1800" b="1" i="1" dirty="0" smtClean="0"/>
          </a:p>
          <a:p>
            <a:pPr marL="358775" lvl="1">
              <a:spcBef>
                <a:spcPts val="0"/>
              </a:spcBef>
              <a:buSzPct val="90000"/>
              <a:buFont typeface="Wingdings 2" panose="05020102010507070707" pitchFamily="18" charset="2"/>
              <a:buChar char="ë"/>
            </a:pP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temps d’interconnaissances pour se connaitre et découvrir/connaitre le projet d’étude de faisabilité </a:t>
            </a:r>
            <a:endParaRPr lang="fr-FR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8775" lvl="1">
              <a:spcBef>
                <a:spcPts val="0"/>
              </a:spcBef>
              <a:buSzPct val="90000"/>
              <a:buFont typeface="Wingdings 2" panose="05020102010507070707" pitchFamily="18" charset="2"/>
              <a:buChar char="ë"/>
            </a:pP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temps d’atelier en groupe – temps « créatif » de projection pour imaginer les actions à renforcer ou à créer afin </a:t>
            </a: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répondre aux problématiques identifiées et ce pour chacun des maillons de la filière (Production / </a:t>
            </a: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transformation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consommation)</a:t>
            </a:r>
          </a:p>
          <a:p>
            <a:pPr marL="358775" lvl="1">
              <a:spcBef>
                <a:spcPts val="0"/>
              </a:spcBef>
              <a:buSzPct val="90000"/>
              <a:buFont typeface="Wingdings 2" panose="05020102010507070707" pitchFamily="18" charset="2"/>
              <a:buChar char="ë"/>
            </a:pP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temps de pause repas pour poursuivre les </a:t>
            </a: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échanges</a:t>
            </a:r>
          </a:p>
          <a:p>
            <a:pPr marL="358775" lvl="1">
              <a:spcBef>
                <a:spcPts val="0"/>
              </a:spcBef>
              <a:buSzPct val="90000"/>
              <a:buFont typeface="Wingdings 2" panose="05020102010507070707" pitchFamily="18" charset="2"/>
              <a:buChar char="ë"/>
            </a:pP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temps pour montrer des expériences d’ici et d’ailleurs autour de 4 </a:t>
            </a: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témoignages</a:t>
            </a:r>
          </a:p>
          <a:p>
            <a:pPr marL="73025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3025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46;g10dbbfd519c_0_12"/>
          <p:cNvSpPr txBox="1">
            <a:spLocks/>
          </p:cNvSpPr>
          <p:nvPr/>
        </p:nvSpPr>
        <p:spPr>
          <a:xfrm>
            <a:off x="575213" y="-99392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0"/>
              </a:spcBef>
              <a:buClr>
                <a:srgbClr val="177B89"/>
              </a:buClr>
              <a:buSzPts val="4400"/>
              <a:buFont typeface="Arial"/>
              <a:buNone/>
            </a:pPr>
            <a:r>
              <a:rPr lang="fr-FR" dirty="0" smtClean="0">
                <a:solidFill>
                  <a:srgbClr val="177B89"/>
                </a:solidFill>
              </a:rPr>
              <a:t>Le PROJET</a:t>
            </a:r>
            <a:endParaRPr lang="fr-FR" dirty="0">
              <a:solidFill>
                <a:srgbClr val="177B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3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Image 12" descr="PRUNIER-damassine-1324316565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801" y="1355183"/>
            <a:ext cx="7956000" cy="528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324392" y="188660"/>
            <a:ext cx="77760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fr-FR" b="1" dirty="0" smtClean="0">
                <a:solidFill>
                  <a:srgbClr val="177B89"/>
                </a:solidFill>
                <a:latin typeface="Tahoma" pitchFamily="34" charset="0"/>
                <a:cs typeface="Tahoma" pitchFamily="34" charset="0"/>
              </a:rPr>
              <a:t>Les vergers : un patrimoine paysager</a:t>
            </a:r>
            <a:endParaRPr lang="fr-FR" b="1" dirty="0">
              <a:solidFill>
                <a:srgbClr val="177B89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64073"/>
      </p:ext>
    </p:extLst>
  </p:cSld>
  <p:clrMapOvr>
    <a:masterClrMapping/>
  </p:clrMapOvr>
  <p:transition spd="med" advTm="6144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dbbfd519c_0_12"/>
          <p:cNvSpPr txBox="1">
            <a:spLocks noGrp="1"/>
          </p:cNvSpPr>
          <p:nvPr>
            <p:ph type="body" idx="1"/>
          </p:nvPr>
        </p:nvSpPr>
        <p:spPr>
          <a:xfrm>
            <a:off x="624075" y="764704"/>
            <a:ext cx="8081100" cy="50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9388" indent="-179388">
              <a:spcBef>
                <a:spcPts val="0"/>
              </a:spcBef>
            </a:pPr>
            <a:r>
              <a:rPr lang="fr-FR" sz="2500" b="1" i="1" dirty="0" smtClean="0"/>
              <a:t>Focus sur l’</a:t>
            </a:r>
            <a:r>
              <a:rPr lang="fr-FR" sz="2500" b="1" i="1" dirty="0" err="1" smtClean="0"/>
              <a:t>evènement</a:t>
            </a:r>
            <a:r>
              <a:rPr lang="fr-FR" sz="2500" b="1" i="1" dirty="0" smtClean="0"/>
              <a:t> du 24 février</a:t>
            </a:r>
          </a:p>
          <a:p>
            <a:pPr marL="0" indent="0">
              <a:spcBef>
                <a:spcPts val="0"/>
              </a:spcBef>
              <a:buNone/>
            </a:pPr>
            <a:endParaRPr lang="fr-FR" sz="2500" b="1" i="1" dirty="0" smtClean="0"/>
          </a:p>
          <a:p>
            <a:pPr marL="0" indent="0">
              <a:spcBef>
                <a:spcPts val="0"/>
              </a:spcBef>
              <a:buNone/>
            </a:pPr>
            <a:endParaRPr lang="fr-FR" sz="1800" b="1" i="1" dirty="0" smtClean="0"/>
          </a:p>
          <a:p>
            <a:pPr marL="358775" lvl="1" algn="just">
              <a:spcBef>
                <a:spcPts val="0"/>
              </a:spcBef>
              <a:buSzPct val="90000"/>
              <a:buFont typeface="Wingdings 2" panose="05020102010507070707" pitchFamily="18" charset="2"/>
              <a:buChar char="ë"/>
            </a:pP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Cette journée a été une réussite tant sur le nombre de participants (33 personnes), leur diversité de profil, les contributions </a:t>
            </a: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la richesse des interventions et échanges</a:t>
            </a: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58775" lvl="1" algn="just">
              <a:spcBef>
                <a:spcPts val="0"/>
              </a:spcBef>
              <a:buSzPct val="90000"/>
              <a:buFont typeface="Wingdings 2" panose="05020102010507070707" pitchFamily="18" charset="2"/>
              <a:buChar char="ë"/>
            </a:pP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 intervenants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:  Projet </a:t>
            </a:r>
            <a:r>
              <a:rPr lang="fr-F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CECAFiTer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 (Capitaliser nos Expériences pour Consolider notre Accompagnement des Filières Territoriales), CA 39, Communauté de Communes du Sundgau (CCS) : Projet Objectif Vergers, Régie Rural Grand Est : Projet Nectar, La Châtaigne des </a:t>
            </a: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Cévennes</a:t>
            </a:r>
          </a:p>
          <a:p>
            <a:pPr marL="358775" lvl="1" algn="just">
              <a:spcBef>
                <a:spcPts val="0"/>
              </a:spcBef>
              <a:buSzPct val="90000"/>
              <a:buFont typeface="Wingdings 2" panose="05020102010507070707" pitchFamily="18" charset="2"/>
              <a:buChar char="ë"/>
            </a:pP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Plus de 60 propositions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d’actions  (Production / transformation / consommation</a:t>
            </a: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58775" lvl="1" algn="just">
              <a:spcBef>
                <a:spcPts val="0"/>
              </a:spcBef>
              <a:buSzPct val="90000"/>
              <a:buFont typeface="Wingdings 2" panose="05020102010507070707" pitchFamily="18" charset="2"/>
              <a:buChar char="ë"/>
            </a:pPr>
            <a:r>
              <a:rPr lang="fr-FR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La suite : place à l’</a:t>
            </a:r>
            <a:r>
              <a:rPr lang="fr-FR" sz="2400" dirty="0"/>
              <a:t>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Expérimentation ...</a:t>
            </a:r>
          </a:p>
        </p:txBody>
      </p:sp>
      <p:sp>
        <p:nvSpPr>
          <p:cNvPr id="5" name="Google Shape;146;g10dbbfd519c_0_12"/>
          <p:cNvSpPr txBox="1">
            <a:spLocks/>
          </p:cNvSpPr>
          <p:nvPr/>
        </p:nvSpPr>
        <p:spPr>
          <a:xfrm>
            <a:off x="575213" y="-99392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0"/>
              </a:spcBef>
              <a:buClr>
                <a:srgbClr val="177B89"/>
              </a:buClr>
              <a:buSzPts val="4400"/>
              <a:buFont typeface="Arial"/>
              <a:buNone/>
            </a:pPr>
            <a:r>
              <a:rPr lang="fr-FR" dirty="0" smtClean="0">
                <a:solidFill>
                  <a:srgbClr val="177B89"/>
                </a:solidFill>
              </a:rPr>
              <a:t>Le PROJET</a:t>
            </a:r>
            <a:endParaRPr lang="fr-FR" dirty="0">
              <a:solidFill>
                <a:srgbClr val="177B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6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Espace réservé du contenu 12" descr="VV.jpg"/>
          <p:cNvPicPr>
            <a:picLocks noChangeAspect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>
            <a:off x="4905375" y="2332038"/>
            <a:ext cx="423862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Image 5" descr="vergersPT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484" y="18380"/>
            <a:ext cx="150018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contenu 13"/>
          <p:cNvSpPr>
            <a:spLocks noGrp="1"/>
          </p:cNvSpPr>
          <p:nvPr>
            <p:ph idx="1"/>
          </p:nvPr>
        </p:nvSpPr>
        <p:spPr>
          <a:xfrm>
            <a:off x="1103491" y="188640"/>
            <a:ext cx="7500957" cy="4857762"/>
          </a:xfrm>
        </p:spPr>
        <p:txBody>
          <a:bodyPr/>
          <a:lstStyle/>
          <a:p>
            <a:pPr marL="0" indent="0" algn="ctr">
              <a:buClr>
                <a:srgbClr val="CCCC00"/>
              </a:buClr>
              <a:buNone/>
            </a:pPr>
            <a:r>
              <a:rPr lang="fr-FR" sz="2200" b="1" dirty="0" smtClean="0"/>
              <a:t>Acquisitions</a:t>
            </a:r>
          </a:p>
          <a:p>
            <a:pPr marL="0" indent="0" algn="ctr">
              <a:buClr>
                <a:srgbClr val="CCCC00"/>
              </a:buClr>
              <a:buNone/>
            </a:pPr>
            <a:r>
              <a:rPr lang="fr-FR" sz="2200" b="1" dirty="0" smtClean="0"/>
              <a:t>d’équipement </a:t>
            </a:r>
            <a:r>
              <a:rPr lang="fr-FR" sz="2200" b="1" dirty="0"/>
              <a:t>de récolte et de transformation</a:t>
            </a:r>
          </a:p>
          <a:p>
            <a:pPr algn="ctr" eaLnBrk="1" hangingPunct="1">
              <a:buClr>
                <a:srgbClr val="CCCC00"/>
              </a:buClr>
              <a:buFont typeface="Arial" charset="0"/>
              <a:buNone/>
            </a:pPr>
            <a:endParaRPr lang="fr-FR" sz="2800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CCCC00"/>
              </a:buClr>
              <a:buFont typeface="Arial" charset="0"/>
              <a:buNone/>
            </a:pPr>
            <a:endParaRPr lang="fr-FR" sz="2800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CCCC00"/>
              </a:buClr>
              <a:buFont typeface="Arial" charset="0"/>
              <a:buNone/>
            </a:pPr>
            <a:endParaRPr lang="fr-FR" sz="2800" dirty="0">
              <a:solidFill>
                <a:srgbClr val="000000"/>
              </a:solidFill>
            </a:endParaRPr>
          </a:p>
        </p:txBody>
      </p:sp>
      <p:sp>
        <p:nvSpPr>
          <p:cNvPr id="9" name="Google Shape;104;p1"/>
          <p:cNvSpPr txBox="1">
            <a:spLocks/>
          </p:cNvSpPr>
          <p:nvPr/>
        </p:nvSpPr>
        <p:spPr bwMode="auto">
          <a:xfrm>
            <a:off x="1368151" y="526119"/>
            <a:ext cx="6858000" cy="180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45700" rIns="91425" bIns="45700" numCol="1" anchor="b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14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29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43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58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7B89"/>
              </a:buClr>
              <a:buSzPct val="136363"/>
              <a:buFont typeface="Arial"/>
              <a:buNone/>
            </a:pPr>
            <a:endParaRPr lang="fr-FR" sz="26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73" y="5242679"/>
            <a:ext cx="2953518" cy="1584963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78" y="5754964"/>
            <a:ext cx="978603" cy="97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287" y="1474919"/>
            <a:ext cx="3482986" cy="261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66415"/>
            <a:ext cx="513786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858055"/>
              </p:ext>
            </p:extLst>
          </p:nvPr>
        </p:nvGraphicFramePr>
        <p:xfrm>
          <a:off x="869578" y="4377365"/>
          <a:ext cx="1689100" cy="1866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9100"/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Récolteuse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40957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Déshydrateur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762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Equipement remorque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Filtre à plaques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Kit échangeur coaxial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Remplisseuse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095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Espace réservé du contenu 12" descr="VV.jpg"/>
          <p:cNvPicPr>
            <a:picLocks noChangeAspect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>
            <a:off x="4905375" y="2332038"/>
            <a:ext cx="423862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Image 5" descr="vergersPT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0018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contenu 13"/>
          <p:cNvSpPr>
            <a:spLocks noGrp="1"/>
          </p:cNvSpPr>
          <p:nvPr>
            <p:ph idx="1"/>
          </p:nvPr>
        </p:nvSpPr>
        <p:spPr>
          <a:xfrm>
            <a:off x="1479959" y="476672"/>
            <a:ext cx="7500957" cy="4857762"/>
          </a:xfrm>
        </p:spPr>
        <p:txBody>
          <a:bodyPr/>
          <a:lstStyle/>
          <a:p>
            <a:pPr marL="0" indent="0" eaLnBrk="1" hangingPunct="1">
              <a:buClr>
                <a:srgbClr val="CCCC00"/>
              </a:buClr>
              <a:buNone/>
            </a:pPr>
            <a:r>
              <a:rPr lang="fr-FR" sz="2200" b="1" dirty="0" smtClean="0"/>
              <a:t>Acquisitions </a:t>
            </a:r>
            <a:r>
              <a:rPr lang="fr-FR" sz="2200" b="1" dirty="0"/>
              <a:t>d’équipement de récolte et </a:t>
            </a:r>
            <a:r>
              <a:rPr lang="fr-FR" sz="2200" b="1" dirty="0" smtClean="0"/>
              <a:t>de transformation</a:t>
            </a:r>
          </a:p>
          <a:p>
            <a:pPr marL="0" indent="0" algn="ctr" eaLnBrk="1" hangingPunct="1">
              <a:buClr>
                <a:srgbClr val="CCCC00"/>
              </a:buClr>
              <a:buNone/>
            </a:pPr>
            <a:r>
              <a:rPr lang="fr-FR" sz="2200" b="1" dirty="0" smtClean="0"/>
              <a:t>2021</a:t>
            </a:r>
          </a:p>
          <a:p>
            <a:pPr marL="0" indent="0" eaLnBrk="1" hangingPunct="1">
              <a:buClr>
                <a:srgbClr val="CCCC00"/>
              </a:buClr>
              <a:buNone/>
            </a:pPr>
            <a:endParaRPr lang="fr-FR" sz="2800" b="1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CCCC00"/>
              </a:buClr>
              <a:buFont typeface="Arial" charset="0"/>
              <a:buNone/>
            </a:pPr>
            <a:endParaRPr lang="fr-FR" sz="2800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CCCC00"/>
              </a:buClr>
              <a:buFont typeface="Arial" charset="0"/>
              <a:buNone/>
            </a:pPr>
            <a:endParaRPr lang="fr-FR" sz="2800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CCCC00"/>
              </a:buClr>
              <a:buFont typeface="Arial" charset="0"/>
              <a:buNone/>
            </a:pPr>
            <a:endParaRPr lang="fr-FR" sz="2800" dirty="0">
              <a:solidFill>
                <a:srgbClr val="000000"/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78" y="5754964"/>
            <a:ext cx="978603" cy="97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/>
          <a:stretch/>
        </p:blipFill>
        <p:spPr bwMode="auto">
          <a:xfrm>
            <a:off x="611560" y="1209327"/>
            <a:ext cx="2088232" cy="323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22388"/>
            <a:ext cx="2394993" cy="206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52" y="3792553"/>
            <a:ext cx="1919623" cy="160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4" b="18934"/>
          <a:stretch/>
        </p:blipFill>
        <p:spPr>
          <a:xfrm>
            <a:off x="5850082" y="2254507"/>
            <a:ext cx="2774808" cy="17946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273037"/>
            <a:ext cx="2953518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Espace réservé du contenu 12" descr="VV.jpg"/>
          <p:cNvPicPr>
            <a:picLocks noChangeAspect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>
            <a:off x="4905375" y="2332038"/>
            <a:ext cx="423862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Image 5" descr="vergersPT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0018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97807"/>
            <a:ext cx="2522611" cy="348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/>
          <p:cNvPicPr/>
          <p:nvPr/>
        </p:nvPicPr>
        <p:blipFill>
          <a:blip r:embed="rId5"/>
          <a:srcRect l="32562" t="28042" r="47934" b="23281"/>
          <a:stretch>
            <a:fillRect/>
          </a:stretch>
        </p:blipFill>
        <p:spPr bwMode="auto">
          <a:xfrm>
            <a:off x="6156176" y="1497807"/>
            <a:ext cx="2549123" cy="351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15719" r="6765"/>
          <a:stretch/>
        </p:blipFill>
        <p:spPr bwMode="auto">
          <a:xfrm>
            <a:off x="1396311" y="4521859"/>
            <a:ext cx="2423637" cy="205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924562" cy="283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Espace réservé du contenu 13"/>
          <p:cNvSpPr>
            <a:spLocks noGrp="1"/>
          </p:cNvSpPr>
          <p:nvPr>
            <p:ph idx="1"/>
          </p:nvPr>
        </p:nvSpPr>
        <p:spPr>
          <a:xfrm>
            <a:off x="1479959" y="476672"/>
            <a:ext cx="7500957" cy="4857762"/>
          </a:xfrm>
        </p:spPr>
        <p:txBody>
          <a:bodyPr/>
          <a:lstStyle/>
          <a:p>
            <a:pPr marL="0" indent="0" eaLnBrk="1" hangingPunct="1">
              <a:buClr>
                <a:srgbClr val="CCCC00"/>
              </a:buClr>
              <a:buNone/>
            </a:pPr>
            <a:r>
              <a:rPr lang="fr-FR" sz="2200" b="1" dirty="0" smtClean="0"/>
              <a:t>Acquisitions </a:t>
            </a:r>
            <a:r>
              <a:rPr lang="fr-FR" sz="2200" b="1" dirty="0"/>
              <a:t>d’équipement de récolte et </a:t>
            </a:r>
            <a:r>
              <a:rPr lang="fr-FR" sz="2200" b="1" dirty="0" smtClean="0"/>
              <a:t>de transformation</a:t>
            </a:r>
          </a:p>
          <a:p>
            <a:pPr marL="0" indent="0" algn="ctr" eaLnBrk="1" hangingPunct="1">
              <a:buClr>
                <a:srgbClr val="CCCC00"/>
              </a:buClr>
              <a:buNone/>
            </a:pPr>
            <a:r>
              <a:rPr lang="fr-FR" sz="2200" b="1" dirty="0" smtClean="0"/>
              <a:t>2022</a:t>
            </a:r>
          </a:p>
          <a:p>
            <a:pPr marL="0" indent="0" eaLnBrk="1" hangingPunct="1">
              <a:buClr>
                <a:srgbClr val="CCCC00"/>
              </a:buClr>
              <a:buNone/>
            </a:pPr>
            <a:endParaRPr lang="fr-FR" sz="2800" b="1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CCCC00"/>
              </a:buClr>
              <a:buFont typeface="Arial" charset="0"/>
              <a:buNone/>
            </a:pPr>
            <a:endParaRPr lang="fr-FR" sz="2800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CCCC00"/>
              </a:buClr>
              <a:buFont typeface="Arial" charset="0"/>
              <a:buNone/>
            </a:pPr>
            <a:endParaRPr lang="fr-FR" sz="2800" dirty="0">
              <a:solidFill>
                <a:srgbClr val="000000"/>
              </a:solidFill>
            </a:endParaRPr>
          </a:p>
          <a:p>
            <a:pPr algn="ctr" eaLnBrk="1" hangingPunct="1">
              <a:buClr>
                <a:srgbClr val="CCCC00"/>
              </a:buClr>
              <a:buFont typeface="Arial" charset="0"/>
              <a:buNone/>
            </a:pPr>
            <a:endParaRPr lang="fr-FR" sz="2800" dirty="0">
              <a:solidFill>
                <a:srgbClr val="000000"/>
              </a:solidFill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78" y="5754964"/>
            <a:ext cx="978603" cy="97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273037"/>
            <a:ext cx="2953518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457200" y="692696"/>
            <a:ext cx="8147248" cy="492922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defTabSz="914305">
              <a:spcBef>
                <a:spcPct val="20000"/>
              </a:spcBef>
              <a:defRPr/>
            </a:pPr>
            <a:r>
              <a:rPr lang="fr-CH" sz="2000" dirty="0"/>
              <a:t>Vème-Ier siècle  av. J.C : probable présence d’arbres fruitiers cultivés à l’installation des Celtes (</a:t>
            </a:r>
            <a:r>
              <a:rPr lang="fr-CH" sz="2000" i="1" dirty="0"/>
              <a:t>source : </a:t>
            </a:r>
            <a:r>
              <a:rPr lang="fr-CH" sz="2000" i="1" dirty="0" err="1"/>
              <a:t>Reisener</a:t>
            </a:r>
            <a:r>
              <a:rPr lang="fr-CH" sz="2000" dirty="0"/>
              <a:t>)</a:t>
            </a:r>
          </a:p>
          <a:p>
            <a:pPr defTabSz="914305">
              <a:spcBef>
                <a:spcPct val="20000"/>
              </a:spcBef>
              <a:defRPr/>
            </a:pPr>
            <a:r>
              <a:rPr lang="fr-CH" sz="2000" dirty="0"/>
              <a:t>58 av J.C – 406 : apport de la vigne par les Romains, mais également variétés fruitières (</a:t>
            </a:r>
            <a:r>
              <a:rPr lang="fr-CH" sz="2000" i="1" dirty="0"/>
              <a:t>source : </a:t>
            </a:r>
            <a:r>
              <a:rPr lang="fr-CH" sz="2000" i="1" dirty="0" err="1"/>
              <a:t>Choisel</a:t>
            </a:r>
            <a:r>
              <a:rPr lang="fr-CH" sz="2000" dirty="0"/>
              <a:t>)</a:t>
            </a:r>
          </a:p>
          <a:p>
            <a:pPr defTabSz="914305">
              <a:spcBef>
                <a:spcPct val="20000"/>
              </a:spcBef>
              <a:defRPr/>
            </a:pPr>
            <a:r>
              <a:rPr lang="fr-CH" sz="2000" dirty="0"/>
              <a:t>Vers 496 : création des « </a:t>
            </a:r>
            <a:r>
              <a:rPr lang="fr-CH" sz="2000" dirty="0" err="1"/>
              <a:t>pomarium</a:t>
            </a:r>
            <a:r>
              <a:rPr lang="fr-CH" sz="2000" dirty="0"/>
              <a:t> » avec l’installation des Burgondes (</a:t>
            </a:r>
            <a:r>
              <a:rPr lang="fr-CH" sz="2000" i="1" dirty="0"/>
              <a:t>source : </a:t>
            </a:r>
            <a:r>
              <a:rPr lang="fr-CH" sz="2000" i="1" dirty="0" err="1"/>
              <a:t>Choisel</a:t>
            </a:r>
            <a:r>
              <a:rPr lang="fr-CH" sz="2000" dirty="0"/>
              <a:t>)</a:t>
            </a:r>
          </a:p>
          <a:p>
            <a:pPr defTabSz="914305">
              <a:spcBef>
                <a:spcPct val="20000"/>
              </a:spcBef>
              <a:defRPr/>
            </a:pPr>
            <a:endParaRPr lang="fr-CH" sz="2400" dirty="0"/>
          </a:p>
          <a:p>
            <a:pPr defTabSz="914305">
              <a:spcBef>
                <a:spcPct val="20000"/>
              </a:spcBef>
              <a:defRPr/>
            </a:pPr>
            <a:endParaRPr lang="fr-CH" sz="2400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428596" y="2780928"/>
            <a:ext cx="7887820" cy="242889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fr-CH" sz="2000" dirty="0"/>
              <a:t>Fin VIIIème siècle-début IXème siècle : énumération des 94 plantes dont 16 arbres fruitiers dans le </a:t>
            </a:r>
            <a:r>
              <a:rPr lang="fr-CH" sz="2000" i="1" dirty="0" err="1"/>
              <a:t>viridarium</a:t>
            </a:r>
            <a:r>
              <a:rPr lang="fr-CH" sz="2000" i="1" dirty="0"/>
              <a:t> </a:t>
            </a:r>
            <a:r>
              <a:rPr lang="fr-CH" sz="2000" dirty="0"/>
              <a:t>que les domaines royaux se doivent de cultiver à l’article 70 du Capitulaire De </a:t>
            </a:r>
            <a:r>
              <a:rPr lang="fr-CH" sz="2000" dirty="0" err="1"/>
              <a:t>Villis</a:t>
            </a:r>
            <a:endParaRPr lang="fr-CH" sz="2000" dirty="0"/>
          </a:p>
          <a:p>
            <a:pPr defTabSz="914305">
              <a:spcBef>
                <a:spcPct val="20000"/>
              </a:spcBef>
              <a:defRPr/>
            </a:pPr>
            <a:endParaRPr lang="fr-CH" sz="2400" dirty="0"/>
          </a:p>
          <a:p>
            <a:pPr defTabSz="914305">
              <a:spcBef>
                <a:spcPct val="20000"/>
              </a:spcBef>
              <a:defRPr/>
            </a:pPr>
            <a:endParaRPr lang="fr-CH" sz="2400" dirty="0"/>
          </a:p>
        </p:txBody>
      </p:sp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324392" y="188660"/>
            <a:ext cx="77760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fr-FR" b="1" dirty="0" smtClean="0">
                <a:solidFill>
                  <a:srgbClr val="177B89"/>
                </a:solidFill>
                <a:latin typeface="Tahoma" pitchFamily="34" charset="0"/>
                <a:cs typeface="Tahoma" pitchFamily="34" charset="0"/>
              </a:rPr>
              <a:t>Les vergers : un patrimoine historique</a:t>
            </a:r>
            <a:endParaRPr lang="fr-FR" b="1" dirty="0">
              <a:solidFill>
                <a:srgbClr val="177B8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467544" y="3900378"/>
            <a:ext cx="8147248" cy="492922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defTabSz="914305">
              <a:spcBef>
                <a:spcPct val="20000"/>
              </a:spcBef>
              <a:defRPr/>
            </a:pPr>
            <a:r>
              <a:rPr lang="fr-CH" sz="2000" dirty="0"/>
              <a:t>Moyen âge : quelques lieux-dits </a:t>
            </a:r>
            <a:r>
              <a:rPr lang="fr-CH" sz="2000" dirty="0" err="1"/>
              <a:t>vergiers</a:t>
            </a:r>
            <a:r>
              <a:rPr lang="fr-CH" sz="2000" dirty="0"/>
              <a:t> dans les archives (</a:t>
            </a:r>
            <a:r>
              <a:rPr lang="fr-CH" sz="2000" i="1" dirty="0"/>
              <a:t>source : Bugler</a:t>
            </a:r>
            <a:r>
              <a:rPr lang="fr-CH" sz="2000" dirty="0"/>
              <a:t>)</a:t>
            </a:r>
          </a:p>
          <a:p>
            <a:pPr defTabSz="914305">
              <a:spcBef>
                <a:spcPct val="20000"/>
              </a:spcBef>
              <a:defRPr/>
            </a:pPr>
            <a:r>
              <a:rPr lang="fr-CH" sz="2000" dirty="0"/>
              <a:t>1329 : première mention écrite de vergers dans PMA (</a:t>
            </a:r>
            <a:r>
              <a:rPr lang="fr-CH" sz="2000" i="1" dirty="0"/>
              <a:t>source : Duvernoy</a:t>
            </a:r>
            <a:r>
              <a:rPr lang="fr-CH" sz="2000" dirty="0"/>
              <a:t>)</a:t>
            </a:r>
          </a:p>
          <a:p>
            <a:pPr defTabSz="914305">
              <a:spcBef>
                <a:spcPct val="20000"/>
              </a:spcBef>
              <a:defRPr/>
            </a:pPr>
            <a:r>
              <a:rPr lang="fr-CH" sz="2000" dirty="0"/>
              <a:t>1500 : mention d’un verger à l’hôpital de Montbéliard (</a:t>
            </a:r>
            <a:r>
              <a:rPr lang="fr-CH" sz="2000" i="1" dirty="0"/>
              <a:t>source : </a:t>
            </a:r>
            <a:r>
              <a:rPr lang="fr-CH" sz="2000" i="1" dirty="0" err="1"/>
              <a:t>Cuisenier</a:t>
            </a:r>
            <a:r>
              <a:rPr lang="fr-CH" sz="2000" dirty="0"/>
              <a:t>)</a:t>
            </a:r>
          </a:p>
          <a:p>
            <a:pPr defTabSz="914305">
              <a:spcBef>
                <a:spcPct val="20000"/>
              </a:spcBef>
              <a:defRPr/>
            </a:pPr>
            <a:r>
              <a:rPr lang="fr-CH" sz="2000" dirty="0"/>
              <a:t>XVIème - XVIIème siècle : nombreux lieux-dits désignant des vergers à </a:t>
            </a:r>
            <a:r>
              <a:rPr lang="fr-CH" sz="2000" dirty="0" err="1"/>
              <a:t>Brognard</a:t>
            </a:r>
            <a:r>
              <a:rPr lang="fr-CH" sz="2000" dirty="0"/>
              <a:t>, </a:t>
            </a:r>
            <a:r>
              <a:rPr lang="fr-CH" sz="2000" dirty="0" err="1"/>
              <a:t>Dambenoy</a:t>
            </a:r>
            <a:r>
              <a:rPr lang="fr-CH" sz="2000" dirty="0"/>
              <a:t>, Blamont, mais vergers d’une surface réduite, peu entretenus (</a:t>
            </a:r>
            <a:r>
              <a:rPr lang="fr-CH" sz="2000" i="1" dirty="0"/>
              <a:t>source : Bugler</a:t>
            </a:r>
            <a:r>
              <a:rPr lang="fr-CH" sz="2000" dirty="0"/>
              <a:t>)</a:t>
            </a:r>
          </a:p>
          <a:p>
            <a:pPr>
              <a:spcBef>
                <a:spcPct val="20000"/>
              </a:spcBef>
            </a:pPr>
            <a:endParaRPr lang="fr-CH" sz="2400" dirty="0"/>
          </a:p>
          <a:p>
            <a:pPr>
              <a:spcBef>
                <a:spcPct val="20000"/>
              </a:spcBef>
            </a:pP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163977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Espace réservé du contenu 12" descr="VV.jpg"/>
          <p:cNvPicPr>
            <a:picLocks noChangeAspect="1"/>
          </p:cNvPicPr>
          <p:nvPr/>
        </p:nvPicPr>
        <p:blipFill>
          <a:blip r:embed="rId3">
            <a:lum bright="2000"/>
          </a:blip>
          <a:srcRect/>
          <a:stretch>
            <a:fillRect/>
          </a:stretch>
        </p:blipFill>
        <p:spPr bwMode="auto">
          <a:xfrm>
            <a:off x="1332001" y="175698"/>
            <a:ext cx="6256800" cy="668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500035" y="548680"/>
            <a:ext cx="8147248" cy="492922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fr-CH" sz="2000" dirty="0"/>
              <a:t>1558-1608 : </a:t>
            </a:r>
            <a:r>
              <a:rPr lang="fr-CH" sz="2000" dirty="0" smtClean="0"/>
              <a:t>Incitation </a:t>
            </a:r>
            <a:r>
              <a:rPr lang="fr-CH" sz="2000" dirty="0"/>
              <a:t>à la plantation/entretien sous le règne de Frédéric de Wurtemberg ; création du verger dans les jardins du château de Montbéliard par Jean Bauhin (1541-1612)</a:t>
            </a:r>
          </a:p>
          <a:p>
            <a:pPr>
              <a:spcBef>
                <a:spcPct val="20000"/>
              </a:spcBef>
            </a:pPr>
            <a:endParaRPr lang="fr-CH" sz="2400" dirty="0"/>
          </a:p>
          <a:p>
            <a:pPr>
              <a:spcBef>
                <a:spcPct val="20000"/>
              </a:spcBef>
            </a:pPr>
            <a:endParaRPr lang="fr-CH" sz="2400" dirty="0"/>
          </a:p>
        </p:txBody>
      </p:sp>
      <p:pic>
        <p:nvPicPr>
          <p:cNvPr id="8" name="Image 7" descr="Bauhin.jpg"/>
          <p:cNvPicPr>
            <a:picLocks noChangeAspect="1"/>
          </p:cNvPicPr>
          <p:nvPr/>
        </p:nvPicPr>
        <p:blipFill>
          <a:blip r:embed="rId4" cstate="print"/>
          <a:srcRect r="50000" b="55208"/>
          <a:stretch>
            <a:fillRect/>
          </a:stretch>
        </p:blipFill>
        <p:spPr>
          <a:xfrm>
            <a:off x="971600" y="1518247"/>
            <a:ext cx="2064862" cy="2617586"/>
          </a:xfrm>
          <a:prstGeom prst="rect">
            <a:avLst/>
          </a:prstGeom>
        </p:spPr>
      </p:pic>
      <p:pic>
        <p:nvPicPr>
          <p:cNvPr id="9" name="Image 8" descr="Bauhin.jpg"/>
          <p:cNvPicPr>
            <a:picLocks noChangeAspect="1"/>
          </p:cNvPicPr>
          <p:nvPr/>
        </p:nvPicPr>
        <p:blipFill>
          <a:blip r:embed="rId4" cstate="print"/>
          <a:srcRect t="61458" r="51474"/>
          <a:stretch>
            <a:fillRect/>
          </a:stretch>
        </p:blipFill>
        <p:spPr>
          <a:xfrm>
            <a:off x="5295926" y="1232462"/>
            <a:ext cx="2583236" cy="2903372"/>
          </a:xfrm>
          <a:prstGeom prst="rect">
            <a:avLst/>
          </a:prstGeom>
        </p:spPr>
      </p:pic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324392" y="188660"/>
            <a:ext cx="77760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fr-FR" b="1" dirty="0" smtClean="0">
                <a:solidFill>
                  <a:srgbClr val="177B89"/>
                </a:solidFill>
                <a:latin typeface="Tahoma" pitchFamily="34" charset="0"/>
                <a:cs typeface="Tahoma" pitchFamily="34" charset="0"/>
              </a:rPr>
              <a:t>Les vergers : un patrimoine historique</a:t>
            </a:r>
            <a:endParaRPr lang="fr-FR" b="1" dirty="0">
              <a:solidFill>
                <a:srgbClr val="177B8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690" y="4083456"/>
            <a:ext cx="834978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r-CH" sz="2000" dirty="0"/>
              <a:t>1712 : arrivée des anabaptistes d’Alsace, </a:t>
            </a:r>
            <a:r>
              <a:rPr lang="fr-CH" sz="2000" dirty="0" smtClean="0"/>
              <a:t>savoir-faire </a:t>
            </a:r>
            <a:r>
              <a:rPr lang="fr-CH" sz="2000" dirty="0"/>
              <a:t>et nouvelles variétés fruitières</a:t>
            </a:r>
          </a:p>
          <a:p>
            <a:pPr>
              <a:spcBef>
                <a:spcPct val="20000"/>
              </a:spcBef>
            </a:pPr>
            <a:r>
              <a:rPr lang="fr-CH" sz="2000" dirty="0"/>
              <a:t>XVIIIème : développement des vergers (description des alentours d’Etupes par Duvernoy), plusieurs ordonnances du Conseil de régence pour planter, entretenir et interdire la coupe des arbres fruitiers (</a:t>
            </a:r>
            <a:r>
              <a:rPr lang="fr-CH" sz="2000" i="1" dirty="0"/>
              <a:t>source : Bugler</a:t>
            </a:r>
            <a:r>
              <a:rPr lang="fr-CH" sz="2000" dirty="0"/>
              <a:t>)</a:t>
            </a:r>
          </a:p>
          <a:p>
            <a:pPr>
              <a:spcBef>
                <a:spcPct val="20000"/>
              </a:spcBef>
            </a:pPr>
            <a:r>
              <a:rPr lang="fr-CH" sz="2000" dirty="0"/>
              <a:t>1801 : plantation de 6 300 fruitiers le long des routes par le maire de Montbéliard</a:t>
            </a:r>
          </a:p>
        </p:txBody>
      </p:sp>
    </p:spTree>
    <p:extLst>
      <p:ext uri="{BB962C8B-B14F-4D97-AF65-F5344CB8AC3E}">
        <p14:creationId xmlns:p14="http://schemas.microsoft.com/office/powerpoint/2010/main" val="3227981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457200" y="1000108"/>
            <a:ext cx="8147248" cy="34813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>
              <a:spcBef>
                <a:spcPct val="20000"/>
              </a:spcBef>
            </a:pPr>
            <a:endParaRPr lang="fr-CH" sz="2400" dirty="0"/>
          </a:p>
          <a:p>
            <a:pPr>
              <a:spcBef>
                <a:spcPct val="20000"/>
              </a:spcBef>
            </a:pPr>
            <a:endParaRPr lang="fr-CH" sz="2400" dirty="0"/>
          </a:p>
        </p:txBody>
      </p:sp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324392" y="188660"/>
            <a:ext cx="77760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fr-FR" b="1" dirty="0" smtClean="0">
                <a:solidFill>
                  <a:srgbClr val="177B89"/>
                </a:solidFill>
                <a:latin typeface="Tahoma" pitchFamily="34" charset="0"/>
                <a:cs typeface="Tahoma" pitchFamily="34" charset="0"/>
              </a:rPr>
              <a:t>Les vergers : un patrimoine historique</a:t>
            </a:r>
            <a:endParaRPr lang="fr-FR" b="1" dirty="0">
              <a:solidFill>
                <a:srgbClr val="177B89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4653440" cy="222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042" y="729236"/>
            <a:ext cx="3136446" cy="353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6" y="3356992"/>
            <a:ext cx="493908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3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Image 12" descr="PRUNIER-damassine-1324316565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152" y="2564904"/>
            <a:ext cx="2813760" cy="188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ZoneTexte 13"/>
          <p:cNvSpPr txBox="1">
            <a:spLocks noChangeArrowheads="1"/>
          </p:cNvSpPr>
          <p:nvPr/>
        </p:nvSpPr>
        <p:spPr bwMode="auto">
          <a:xfrm>
            <a:off x="6012160" y="4149080"/>
            <a:ext cx="2786400" cy="3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r"/>
            <a:r>
              <a:rPr lang="fr-FR" sz="1500" dirty="0" err="1">
                <a:latin typeface="Tahoma" pitchFamily="34" charset="0"/>
                <a:cs typeface="Tahoma" pitchFamily="34" charset="0"/>
              </a:rPr>
              <a:t>Da</a:t>
            </a:r>
            <a:r>
              <a:rPr lang="fr-FR" sz="1500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massine</a:t>
            </a:r>
            <a:endParaRPr lang="fr-FR" sz="15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204" name="Image 14" descr="PRUNIER-mirabelle-de-marvelise-1241419043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13624" y="4796465"/>
            <a:ext cx="1584176" cy="112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" name="ZoneTexte 15"/>
          <p:cNvSpPr txBox="1">
            <a:spLocks noChangeArrowheads="1"/>
          </p:cNvSpPr>
          <p:nvPr/>
        </p:nvSpPr>
        <p:spPr bwMode="auto">
          <a:xfrm>
            <a:off x="7430912" y="5877272"/>
            <a:ext cx="1749600" cy="23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/>
            <a:r>
              <a:rPr lang="fr-FR" sz="1000" dirty="0">
                <a:latin typeface="Tahoma" pitchFamily="34" charset="0"/>
                <a:cs typeface="Tahoma" pitchFamily="34" charset="0"/>
              </a:rPr>
              <a:t>Mirabelle de </a:t>
            </a:r>
            <a:r>
              <a:rPr lang="fr-FR" sz="1000" dirty="0" err="1">
                <a:latin typeface="Tahoma" pitchFamily="34" charset="0"/>
                <a:cs typeface="Tahoma" pitchFamily="34" charset="0"/>
              </a:rPr>
              <a:t>Marvelise</a:t>
            </a:r>
            <a:endParaRPr lang="fr-FR" sz="1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206" name="Image 16" descr="RAYOTT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2606" y="4775334"/>
            <a:ext cx="1648306" cy="114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7" name="ZoneTexte 17"/>
          <p:cNvSpPr txBox="1">
            <a:spLocks noChangeArrowheads="1"/>
          </p:cNvSpPr>
          <p:nvPr/>
        </p:nvSpPr>
        <p:spPr bwMode="auto">
          <a:xfrm>
            <a:off x="5537152" y="5877272"/>
            <a:ext cx="2203200" cy="23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/>
            <a:r>
              <a:rPr lang="fr-FR" sz="1000" dirty="0" err="1">
                <a:latin typeface="Tahoma" pitchFamily="34" charset="0"/>
                <a:cs typeface="Tahoma" pitchFamily="34" charset="0"/>
              </a:rPr>
              <a:t>Rayotte</a:t>
            </a:r>
            <a:r>
              <a:rPr lang="fr-FR" sz="1000" dirty="0">
                <a:latin typeface="Tahoma" pitchFamily="34" charset="0"/>
                <a:cs typeface="Tahoma" pitchFamily="34" charset="0"/>
              </a:rPr>
              <a:t> de </a:t>
            </a:r>
            <a:r>
              <a:rPr lang="fr-FR" sz="1000" dirty="0" err="1">
                <a:latin typeface="Tahoma" pitchFamily="34" charset="0"/>
                <a:cs typeface="Tahoma" pitchFamily="34" charset="0"/>
              </a:rPr>
              <a:t>Nommay</a:t>
            </a:r>
            <a:endParaRPr lang="fr-FR" sz="1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208" name="Image 18" descr="violett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77664" y="260648"/>
            <a:ext cx="2851200" cy="213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95170" y="642039"/>
            <a:ext cx="5672342" cy="1407195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r>
              <a:rPr lang="fr-FR" b="1" dirty="0"/>
              <a:t>850 variétés de </a:t>
            </a:r>
            <a:r>
              <a:rPr lang="fr-FR" b="1" dirty="0" smtClean="0"/>
              <a:t>pommes</a:t>
            </a:r>
          </a:p>
          <a:p>
            <a:r>
              <a:rPr lang="fr-FR" b="1" dirty="0" smtClean="0"/>
              <a:t>300 </a:t>
            </a:r>
            <a:r>
              <a:rPr lang="fr-FR" b="1" dirty="0"/>
              <a:t>variétés de </a:t>
            </a:r>
            <a:r>
              <a:rPr lang="fr-FR" b="1" dirty="0" smtClean="0"/>
              <a:t>poires</a:t>
            </a:r>
          </a:p>
          <a:p>
            <a:r>
              <a:rPr lang="fr-FR" b="1" dirty="0" smtClean="0"/>
              <a:t>200 </a:t>
            </a:r>
            <a:r>
              <a:rPr lang="fr-FR" b="1" dirty="0"/>
              <a:t>variétés de </a:t>
            </a:r>
            <a:r>
              <a:rPr lang="fr-FR" b="1" dirty="0" smtClean="0"/>
              <a:t>Prunes</a:t>
            </a:r>
          </a:p>
          <a:p>
            <a:r>
              <a:rPr lang="fr-FR" b="1" dirty="0" smtClean="0"/>
              <a:t>150 </a:t>
            </a:r>
            <a:r>
              <a:rPr lang="fr-FR" b="1" dirty="0"/>
              <a:t>variétés de </a:t>
            </a:r>
            <a:r>
              <a:rPr lang="fr-FR" b="1" dirty="0" smtClean="0"/>
              <a:t>Cerises</a:t>
            </a:r>
          </a:p>
          <a:p>
            <a:r>
              <a:rPr lang="fr-FR" sz="1400" dirty="0" smtClean="0"/>
              <a:t>(source : </a:t>
            </a:r>
            <a:r>
              <a:rPr lang="fr-FR" sz="1400" dirty="0" err="1" smtClean="0"/>
              <a:t>Gueutal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324392" y="187925"/>
            <a:ext cx="77760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fr-FR" b="1" dirty="0" smtClean="0">
                <a:solidFill>
                  <a:srgbClr val="177B89"/>
                </a:solidFill>
                <a:latin typeface="Tahoma" pitchFamily="34" charset="0"/>
                <a:cs typeface="Tahoma" pitchFamily="34" charset="0"/>
              </a:rPr>
              <a:t>Les vergers : un patrimoine cultivé</a:t>
            </a:r>
            <a:endParaRPr lang="fr-FR" b="1" dirty="0">
              <a:solidFill>
                <a:srgbClr val="177B89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5547"/>
            <a:ext cx="5333009" cy="399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099667"/>
      </p:ext>
    </p:extLst>
  </p:cSld>
  <p:clrMapOvr>
    <a:masterClrMapping/>
  </p:clrMapOvr>
  <p:transition spd="med" advTm="6144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75245"/>
            <a:ext cx="8229600" cy="4525963"/>
          </a:xfrm>
        </p:spPr>
        <p:txBody>
          <a:bodyPr>
            <a:normAutofit/>
          </a:bodyPr>
          <a:lstStyle/>
          <a:p>
            <a:r>
              <a:rPr lang="fr-FR" sz="2000" dirty="0" smtClean="0"/>
              <a:t>Importance écologique particulière des vergers haute-tige comme habitats des paysages semi-ouverts</a:t>
            </a:r>
          </a:p>
          <a:p>
            <a:r>
              <a:rPr lang="fr-FR" sz="2000" dirty="0" smtClean="0"/>
              <a:t>Jusqu’à 2 400 espèces animales et végétales dans les vergers hautes-tiges d’Europe </a:t>
            </a:r>
            <a:r>
              <a:rPr lang="fr-FR" sz="2000" dirty="0"/>
              <a:t>(</a:t>
            </a:r>
            <a:r>
              <a:rPr lang="fr-FR" sz="2000" dirty="0" err="1"/>
              <a:t>FiBL</a:t>
            </a:r>
            <a:r>
              <a:rPr lang="fr-FR" sz="2000" dirty="0"/>
              <a:t>. 2016. Arboriculture fruitière biologique </a:t>
            </a:r>
            <a:r>
              <a:rPr lang="fr-FR" sz="2000" dirty="0" smtClean="0"/>
              <a:t>haute-tige)</a:t>
            </a:r>
            <a:endParaRPr lang="fr-FR" sz="2000" dirty="0"/>
          </a:p>
        </p:txBody>
      </p:sp>
      <p:sp>
        <p:nvSpPr>
          <p:cNvPr id="8" name="ZoneTexte 4"/>
          <p:cNvSpPr txBox="1">
            <a:spLocks noChangeArrowheads="1"/>
          </p:cNvSpPr>
          <p:nvPr/>
        </p:nvSpPr>
        <p:spPr bwMode="auto">
          <a:xfrm>
            <a:off x="467544" y="188660"/>
            <a:ext cx="77760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fr-FR" b="1" dirty="0" smtClean="0">
                <a:solidFill>
                  <a:srgbClr val="177B89"/>
                </a:solidFill>
                <a:latin typeface="Tahoma" pitchFamily="34" charset="0"/>
                <a:cs typeface="Tahoma" pitchFamily="34" charset="0"/>
              </a:rPr>
              <a:t>Les vergers : un patrimoine écologique</a:t>
            </a:r>
            <a:endParaRPr lang="fr-FR" b="1" dirty="0">
              <a:solidFill>
                <a:srgbClr val="177B89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926" y="2597436"/>
            <a:ext cx="2488646" cy="34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9542" y="2501014"/>
            <a:ext cx="213981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560" y="2489044"/>
            <a:ext cx="20162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 descr="Résultat de recherche d'images pour &quot;rouge queue à front blanc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0124" y="4061301"/>
            <a:ext cx="2142388" cy="1950941"/>
          </a:xfrm>
          <a:prstGeom prst="rect">
            <a:avLst/>
          </a:prstGeom>
          <a:noFill/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0646" y="4721292"/>
            <a:ext cx="2061754" cy="137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676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0" t="21468" r="28935" b="53348"/>
          <a:stretch/>
        </p:blipFill>
        <p:spPr bwMode="auto">
          <a:xfrm>
            <a:off x="4957581" y="2790255"/>
            <a:ext cx="4029502" cy="142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5" t="26667" r="27805" b="46927"/>
          <a:stretch/>
        </p:blipFill>
        <p:spPr bwMode="auto">
          <a:xfrm>
            <a:off x="4765845" y="999380"/>
            <a:ext cx="4388093" cy="156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7" t="21644" r="20571" b="5058"/>
          <a:stretch/>
        </p:blipFill>
        <p:spPr bwMode="auto">
          <a:xfrm>
            <a:off x="107505" y="999381"/>
            <a:ext cx="4717350" cy="358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4"/>
          <p:cNvSpPr txBox="1">
            <a:spLocks noChangeArrowheads="1"/>
          </p:cNvSpPr>
          <p:nvPr/>
        </p:nvSpPr>
        <p:spPr bwMode="auto">
          <a:xfrm>
            <a:off x="539552" y="188660"/>
            <a:ext cx="77760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fr-FR" b="1" dirty="0" smtClean="0">
                <a:solidFill>
                  <a:srgbClr val="177B89"/>
                </a:solidFill>
                <a:latin typeface="Tahoma" pitchFamily="34" charset="0"/>
                <a:cs typeface="Tahoma" pitchFamily="34" charset="0"/>
              </a:rPr>
              <a:t>Les vergers : un patrimoine écologique</a:t>
            </a:r>
            <a:endParaRPr lang="fr-FR" b="1" dirty="0">
              <a:solidFill>
                <a:srgbClr val="177B89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4395" y="4597659"/>
            <a:ext cx="2071701" cy="20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 rotWithShape="1">
          <a:blip r:embed="rId6"/>
          <a:srcRect l="13267"/>
          <a:stretch/>
        </p:blipFill>
        <p:spPr bwMode="auto">
          <a:xfrm>
            <a:off x="219405" y="4597659"/>
            <a:ext cx="2696411" cy="20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42315" y="4618901"/>
            <a:ext cx="2834141" cy="205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242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4"/>
          <p:cNvSpPr txBox="1">
            <a:spLocks noChangeArrowheads="1"/>
          </p:cNvSpPr>
          <p:nvPr/>
        </p:nvSpPr>
        <p:spPr bwMode="auto">
          <a:xfrm>
            <a:off x="539552" y="188660"/>
            <a:ext cx="7776000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r>
              <a:rPr lang="fr-FR" b="1" dirty="0" smtClean="0">
                <a:solidFill>
                  <a:srgbClr val="177B89"/>
                </a:solidFill>
                <a:latin typeface="Tahoma" pitchFamily="34" charset="0"/>
                <a:cs typeface="Tahoma" pitchFamily="34" charset="0"/>
              </a:rPr>
              <a:t>Les vergers : un potentiel économique</a:t>
            </a:r>
            <a:endParaRPr lang="fr-FR" b="1" dirty="0">
              <a:solidFill>
                <a:srgbClr val="177B89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560369"/>
            <a:ext cx="6417571" cy="454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6096" y="549415"/>
            <a:ext cx="3217828" cy="274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330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924</Words>
  <Application>Microsoft Office PowerPoint</Application>
  <PresentationFormat>Affichage à l'écran (4:3)</PresentationFormat>
  <Paragraphs>137</Paragraphs>
  <Slides>23</Slides>
  <Notes>12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PROJET</vt:lpstr>
      <vt:lpstr>Le PROJET</vt:lpstr>
      <vt:lpstr>Présentation PowerPoint</vt:lpstr>
      <vt:lpstr>Le PROJET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PERSPECTIVES 2022</dc:title>
  <dc:creator>moi</dc:creator>
  <cp:lastModifiedBy>moi</cp:lastModifiedBy>
  <cp:revision>48</cp:revision>
  <dcterms:created xsi:type="dcterms:W3CDTF">2022-04-26T06:42:38Z</dcterms:created>
  <dcterms:modified xsi:type="dcterms:W3CDTF">2023-05-11T05:38:44Z</dcterms:modified>
</cp:coreProperties>
</file>